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50"/>
  </p:notesMasterIdLst>
  <p:sldIdLst>
    <p:sldId id="256" r:id="rId3"/>
    <p:sldId id="259" r:id="rId4"/>
    <p:sldId id="275" r:id="rId5"/>
    <p:sldId id="270" r:id="rId6"/>
    <p:sldId id="265" r:id="rId7"/>
    <p:sldId id="267" r:id="rId8"/>
    <p:sldId id="285" r:id="rId9"/>
    <p:sldId id="269" r:id="rId10"/>
    <p:sldId id="286" r:id="rId11"/>
    <p:sldId id="273" r:id="rId12"/>
    <p:sldId id="281" r:id="rId13"/>
    <p:sldId id="287" r:id="rId14"/>
    <p:sldId id="276" r:id="rId15"/>
    <p:sldId id="278" r:id="rId16"/>
    <p:sldId id="279" r:id="rId17"/>
    <p:sldId id="280" r:id="rId18"/>
    <p:sldId id="306" r:id="rId19"/>
    <p:sldId id="307" r:id="rId20"/>
    <p:sldId id="313" r:id="rId21"/>
    <p:sldId id="314" r:id="rId22"/>
    <p:sldId id="310" r:id="rId23"/>
    <p:sldId id="282" r:id="rId24"/>
    <p:sldId id="289" r:id="rId25"/>
    <p:sldId id="315" r:id="rId26"/>
    <p:sldId id="284" r:id="rId27"/>
    <p:sldId id="316" r:id="rId28"/>
    <p:sldId id="317" r:id="rId29"/>
    <p:sldId id="292" r:id="rId30"/>
    <p:sldId id="293" r:id="rId31"/>
    <p:sldId id="294" r:id="rId32"/>
    <p:sldId id="295" r:id="rId33"/>
    <p:sldId id="318" r:id="rId34"/>
    <p:sldId id="297" r:id="rId35"/>
    <p:sldId id="298" r:id="rId36"/>
    <p:sldId id="319" r:id="rId37"/>
    <p:sldId id="299" r:id="rId38"/>
    <p:sldId id="300" r:id="rId39"/>
    <p:sldId id="301" r:id="rId40"/>
    <p:sldId id="302" r:id="rId41"/>
    <p:sldId id="305" r:id="rId42"/>
    <p:sldId id="320" r:id="rId43"/>
    <p:sldId id="304" r:id="rId44"/>
    <p:sldId id="257" r:id="rId45"/>
    <p:sldId id="258" r:id="rId46"/>
    <p:sldId id="321" r:id="rId47"/>
    <p:sldId id="322" r:id="rId48"/>
    <p:sldId id="312" r:id="rId49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51"/>
      <p:bold r:id="rId52"/>
      <p:italic r:id="rId53"/>
      <p:boldItalic r:id="rId54"/>
    </p:embeddedFont>
    <p:embeddedFont>
      <p:font typeface="Gill Sans" panose="020B0604020202020204" charset="0"/>
      <p:regular r:id="rId55"/>
      <p:bold r:id="rId56"/>
    </p:embeddedFont>
    <p:embeddedFont>
      <p:font typeface="Open Sans" panose="020B060603050402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9">
          <p15:clr>
            <a:srgbClr val="A4A3A4"/>
          </p15:clr>
        </p15:guide>
        <p15:guide id="2" pos="281">
          <p15:clr>
            <a:srgbClr val="A4A3A4"/>
          </p15:clr>
        </p15:guide>
        <p15:guide id="3" pos="979">
          <p15:clr>
            <a:srgbClr val="A4A3A4"/>
          </p15:clr>
        </p15:guide>
        <p15:guide id="4" pos="1174">
          <p15:clr>
            <a:srgbClr val="A4A3A4"/>
          </p15:clr>
        </p15:guide>
        <p15:guide id="5" pos="1865">
          <p15:clr>
            <a:srgbClr val="A4A3A4"/>
          </p15:clr>
        </p15:guide>
        <p15:guide id="6" pos="2066">
          <p15:clr>
            <a:srgbClr val="A4A3A4"/>
          </p15:clr>
        </p15:guide>
        <p15:guide id="7" pos="2783">
          <p15:clr>
            <a:srgbClr val="A4A3A4"/>
          </p15:clr>
        </p15:guide>
        <p15:guide id="8" pos="2977">
          <p15:clr>
            <a:srgbClr val="A4A3A4"/>
          </p15:clr>
        </p15:guide>
        <p15:guide id="9" pos="3675">
          <p15:clr>
            <a:srgbClr val="A4A3A4"/>
          </p15:clr>
        </p15:guide>
        <p15:guide id="10" pos="3869">
          <p15:clr>
            <a:srgbClr val="A4A3A4"/>
          </p15:clr>
        </p15:guide>
        <p15:guide id="11" pos="4565">
          <p15:clr>
            <a:srgbClr val="A4A3A4"/>
          </p15:clr>
        </p15:guide>
        <p15:guide id="12" pos="4761">
          <p15:clr>
            <a:srgbClr val="A4A3A4"/>
          </p15:clr>
        </p15:guide>
        <p15:guide id="13" pos="5479">
          <p15:clr>
            <a:srgbClr val="A4A3A4"/>
          </p15:clr>
        </p15:guide>
        <p15:guide id="14" orient="horz" pos="2835">
          <p15:clr>
            <a:srgbClr val="A4A3A4"/>
          </p15:clr>
        </p15:guide>
        <p15:guide id="15" orient="horz" pos="2381">
          <p15:clr>
            <a:srgbClr val="A4A3A4"/>
          </p15:clr>
        </p15:guide>
        <p15:guide id="16" orient="horz" pos="214" userDrawn="1">
          <p15:clr>
            <a:srgbClr val="A4A3A4"/>
          </p15:clr>
        </p15:guide>
        <p15:guide id="17" orient="horz" pos="1296">
          <p15:clr>
            <a:srgbClr val="A4A3A4"/>
          </p15:clr>
        </p15:guide>
        <p15:guide id="18" orient="horz" pos="6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Никитин" initials="АН" lastIdx="1" clrIdx="0">
    <p:extLst>
      <p:ext uri="{19B8F6BF-5375-455C-9EA6-DF929625EA0E}">
        <p15:presenceInfo xmlns:p15="http://schemas.microsoft.com/office/powerpoint/2012/main" userId="Александр Никит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744" y="126"/>
      </p:cViewPr>
      <p:guideLst>
        <p:guide orient="horz" pos="3009"/>
        <p:guide pos="281"/>
        <p:guide pos="979"/>
        <p:guide pos="1174"/>
        <p:guide pos="1865"/>
        <p:guide pos="2066"/>
        <p:guide pos="2783"/>
        <p:guide pos="2977"/>
        <p:guide pos="3675"/>
        <p:guide pos="3869"/>
        <p:guide pos="4565"/>
        <p:guide pos="4761"/>
        <p:guide pos="5479"/>
        <p:guide orient="horz" pos="2835"/>
        <p:guide orient="horz" pos="2381"/>
        <p:guide orient="horz" pos="214"/>
        <p:guide orient="horz" pos="1296"/>
        <p:guide orient="horz" pos="6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3.xml"/><Relationship Id="rId61" Type="http://schemas.openxmlformats.org/officeDocument/2006/relationships/commentAuthors" Target="comment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4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0050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271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687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7200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3642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69572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8988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9916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303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93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0538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8198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53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15237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68025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4438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6939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1234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7760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111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7729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53299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8200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1704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4352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36715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39013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7995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06800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76120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142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4703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2983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95049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29244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63162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52173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170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269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1157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573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057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628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l="317" r="308"/>
          <a:stretch/>
        </p:blipFill>
        <p:spPr>
          <a:xfrm>
            <a:off x="6480043" y="1335994"/>
            <a:ext cx="1787669" cy="3642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446013" y="2829195"/>
            <a:ext cx="5275035" cy="79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sz="2429" b="1" i="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446012" y="4504204"/>
            <a:ext cx="6034031" cy="65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000"/>
              <a:buNone/>
              <a:defRPr sz="1000" b="0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None/>
              <a:defRPr sz="1125"/>
            </a:lvl2pPr>
            <a:lvl3pPr lvl="2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012"/>
              <a:buNone/>
              <a:defRPr sz="1012"/>
            </a:lvl3pPr>
            <a:lvl4pPr lvl="3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2"/>
            <a:ext cx="9144000" cy="68833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075" y="298111"/>
            <a:ext cx="1783118" cy="12254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>
            <a:off x="0" y="2"/>
            <a:ext cx="9144000" cy="688337"/>
          </a:xfrm>
          <a:prstGeom prst="rect">
            <a:avLst/>
          </a:prstGeom>
          <a:solidFill>
            <a:srgbClr val="D4D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 l="932" r="932"/>
          <a:stretch/>
        </p:blipFill>
        <p:spPr>
          <a:xfrm>
            <a:off x="944766" y="1543722"/>
            <a:ext cx="326687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l="218" r="227"/>
          <a:stretch/>
        </p:blipFill>
        <p:spPr>
          <a:xfrm>
            <a:off x="4941463" y="2066179"/>
            <a:ext cx="292220" cy="657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6">
            <a:alphaModFix/>
          </a:blip>
          <a:srcRect l="1960" r="1959"/>
          <a:stretch/>
        </p:blipFill>
        <p:spPr>
          <a:xfrm>
            <a:off x="3874989" y="4191714"/>
            <a:ext cx="379512" cy="74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 rotWithShape="1">
          <a:blip r:embed="rId7">
            <a:alphaModFix/>
          </a:blip>
          <a:srcRect t="553" b="553"/>
          <a:stretch/>
        </p:blipFill>
        <p:spPr>
          <a:xfrm>
            <a:off x="630750" y="201168"/>
            <a:ext cx="2619785" cy="7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730" y="4630512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459620" y="1723578"/>
            <a:ext cx="8261046" cy="2495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1pPr>
            <a:lvl2pPr marL="914400" lvl="1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2pPr>
            <a:lvl3pPr marL="1371600" lvl="2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3pPr>
            <a:lvl4pPr marL="1828800" lvl="3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4pPr>
            <a:lvl5pPr marL="2286000" lvl="4" indent="-31026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-1" y="2"/>
            <a:ext cx="9144001" cy="826287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1" y="117955"/>
            <a:ext cx="1366762" cy="68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1390954" y="272203"/>
            <a:ext cx="7317619" cy="39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447524" y="1116032"/>
            <a:ext cx="8261047" cy="51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571"/>
              <a:buNone/>
              <a:defRPr sz="2571" b="1" i="0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end">
  <p:cSld name="10_end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3893" y="619012"/>
            <a:ext cx="2156214" cy="437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3661" y="389689"/>
            <a:ext cx="359847" cy="62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68" y="1793861"/>
            <a:ext cx="370533" cy="55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4666" y="3460829"/>
            <a:ext cx="358995" cy="70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6586" y="1181869"/>
            <a:ext cx="281315" cy="622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5575" y="2651044"/>
            <a:ext cx="439452" cy="439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>
            <a:off x="466303" y="4739441"/>
            <a:ext cx="3578678" cy="188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29"/>
              <a:buNone/>
              <a:defRPr sz="929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body" idx="2"/>
          </p:nvPr>
        </p:nvSpPr>
        <p:spPr>
          <a:xfrm>
            <a:off x="4511284" y="4735738"/>
            <a:ext cx="4203952" cy="19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929"/>
              <a:buNone/>
              <a:defRPr sz="929" b="0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body" idx="3"/>
          </p:nvPr>
        </p:nvSpPr>
        <p:spPr>
          <a:xfrm>
            <a:off x="1790095" y="2138579"/>
            <a:ext cx="5585833" cy="120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8533" y="4340847"/>
            <a:ext cx="3048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>
  <p:cSld name="Заголовок раздела"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592484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  <a:defRPr sz="2571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480892" y="669306"/>
            <a:ext cx="2592507" cy="104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8216"/>
              <a:buNone/>
              <a:defRPr sz="8216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 l="39" r="49"/>
          <a:stretch/>
        </p:blipFill>
        <p:spPr>
          <a:xfrm>
            <a:off x="5711570" y="972244"/>
            <a:ext cx="1772674" cy="359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t="563" b="563"/>
          <a:stretch/>
        </p:blipFill>
        <p:spPr>
          <a:xfrm>
            <a:off x="4838399" y="498105"/>
            <a:ext cx="266700" cy="41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4">
            <a:alphaModFix/>
          </a:blip>
          <a:srcRect l="405" r="405"/>
          <a:stretch/>
        </p:blipFill>
        <p:spPr>
          <a:xfrm>
            <a:off x="3967884" y="2028613"/>
            <a:ext cx="362091" cy="54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5">
            <a:alphaModFix/>
          </a:blip>
          <a:srcRect l="514" r="514"/>
          <a:stretch/>
        </p:blipFill>
        <p:spPr>
          <a:xfrm>
            <a:off x="5172924" y="4173453"/>
            <a:ext cx="266700" cy="51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/>
          <p:cNvPicPr preferRelativeResize="0"/>
          <p:nvPr/>
        </p:nvPicPr>
        <p:blipFill rotWithShape="1">
          <a:blip r:embed="rId6">
            <a:alphaModFix/>
          </a:blip>
          <a:srcRect t="709" b="697"/>
          <a:stretch/>
        </p:blipFill>
        <p:spPr>
          <a:xfrm>
            <a:off x="7726469" y="1192163"/>
            <a:ext cx="262856" cy="58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7">
            <a:alphaModFix/>
          </a:blip>
          <a:srcRect l="2918" r="2928"/>
          <a:stretch/>
        </p:blipFill>
        <p:spPr>
          <a:xfrm>
            <a:off x="8349451" y="3521155"/>
            <a:ext cx="223845" cy="46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730" y="4630512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-1" y="2"/>
            <a:ext cx="9144001" cy="826287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-1" y="2"/>
            <a:ext cx="9144001" cy="826287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45789" y="1850605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1pPr>
            <a:lvl2pPr marL="914400" lvl="1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2pPr>
            <a:lvl3pPr marL="1371600" lvl="2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3pPr>
            <a:lvl4pPr marL="1828800" lvl="3" indent="-310261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4pPr>
            <a:lvl5pPr marL="2286000" lvl="4" indent="-31026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286"/>
              <a:buChar char="•"/>
              <a:defRPr>
                <a:solidFill>
                  <a:srgbClr val="34312D"/>
                </a:solidFill>
              </a:defRPr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1197627" cy="80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71"/>
              <a:buFont typeface="Arial"/>
              <a:buNone/>
              <a:defRPr sz="2571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/>
          </p:nvPr>
        </p:nvSpPr>
        <p:spPr>
          <a:xfrm>
            <a:off x="1577403" y="-1"/>
            <a:ext cx="7075446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  <a:defRPr sz="2143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2"/>
          </p:nvPr>
        </p:nvSpPr>
        <p:spPr>
          <a:xfrm>
            <a:off x="445788" y="1131678"/>
            <a:ext cx="8261047" cy="51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429"/>
              <a:buNone/>
              <a:defRPr sz="2429" b="1" i="0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">
  <p:cSld name="3_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959593" y="3073429"/>
            <a:ext cx="309600" cy="313373"/>
          </a:xfrm>
          <a:prstGeom prst="ellipse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4"/>
              <a:buFont typeface="Arial"/>
              <a:buNone/>
            </a:pPr>
            <a:endParaRPr sz="131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959593" y="1945114"/>
            <a:ext cx="309600" cy="313373"/>
          </a:xfrm>
          <a:prstGeom prst="ellipse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4"/>
              <a:buFont typeface="Arial"/>
              <a:buNone/>
            </a:pPr>
            <a:endParaRPr sz="131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959593" y="740394"/>
            <a:ext cx="309600" cy="313373"/>
          </a:xfrm>
          <a:prstGeom prst="ellipse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4"/>
              <a:buFont typeface="Arial"/>
              <a:buNone/>
            </a:pPr>
            <a:endParaRPr sz="131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1477271" y="696327"/>
            <a:ext cx="6858460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1862668" y="1104926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0261" algn="l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3"/>
          </p:nvPr>
        </p:nvSpPr>
        <p:spPr>
          <a:xfrm>
            <a:off x="1480009" y="1903137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4"/>
          </p:nvPr>
        </p:nvSpPr>
        <p:spPr>
          <a:xfrm>
            <a:off x="1862668" y="2322032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0261" algn="l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5"/>
          </p:nvPr>
        </p:nvSpPr>
        <p:spPr>
          <a:xfrm>
            <a:off x="1481063" y="3034683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2142"/>
              <a:buNone/>
              <a:defRPr sz="2142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6"/>
          </p:nvPr>
        </p:nvSpPr>
        <p:spPr>
          <a:xfrm>
            <a:off x="1862668" y="3453377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0261" algn="l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7"/>
          </p:nvPr>
        </p:nvSpPr>
        <p:spPr>
          <a:xfrm>
            <a:off x="921493" y="767119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43"/>
              <a:buNone/>
              <a:defRPr sz="1143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body" idx="8"/>
          </p:nvPr>
        </p:nvSpPr>
        <p:spPr>
          <a:xfrm>
            <a:off x="919098" y="1970347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43"/>
              <a:buNone/>
              <a:defRPr sz="1143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9"/>
          </p:nvPr>
        </p:nvSpPr>
        <p:spPr>
          <a:xfrm>
            <a:off x="919098" y="3100449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43"/>
              <a:buNone/>
              <a:defRPr sz="1143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0" y="4504204"/>
            <a:ext cx="9144000" cy="659019"/>
          </a:xfrm>
          <a:prstGeom prst="rect">
            <a:avLst/>
          </a:prstGeom>
          <a:solidFill>
            <a:srgbClr val="343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2"/>
              <a:buFont typeface="Arial"/>
              <a:buNone/>
            </a:pPr>
            <a:endParaRPr sz="1172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" name="Google Shape;5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730" y="4630512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>
  <p:cSld name="Заголовок раздела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9"/>
          <p:cNvSpPr/>
          <p:nvPr/>
        </p:nvSpPr>
        <p:spPr>
          <a:xfrm>
            <a:off x="0" y="1"/>
            <a:ext cx="3556000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592484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  <a:defRPr sz="2571" b="0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480892" y="669306"/>
            <a:ext cx="2592507" cy="104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8216"/>
              <a:buNone/>
              <a:defRPr sz="8216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1570" y="972244"/>
            <a:ext cx="1772674" cy="3592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295" y="438844"/>
            <a:ext cx="3429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67884" y="2028613"/>
            <a:ext cx="362091" cy="54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3195" y="4116587"/>
            <a:ext cx="326150" cy="623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26469" y="1192163"/>
            <a:ext cx="262856" cy="58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47532" y="3517217"/>
            <a:ext cx="266700" cy="5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/>
          <p:nvPr/>
        </p:nvSpPr>
        <p:spPr>
          <a:xfrm>
            <a:off x="5528437" y="0"/>
            <a:ext cx="3615562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title"/>
          </p:nvPr>
        </p:nvSpPr>
        <p:spPr>
          <a:xfrm>
            <a:off x="5951842" y="342900"/>
            <a:ext cx="2790020" cy="89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9"/>
              <a:buFont typeface="Arial"/>
              <a:buNone/>
              <a:defRPr sz="1429" b="1" i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1"/>
          </p:nvPr>
        </p:nvSpPr>
        <p:spPr>
          <a:xfrm>
            <a:off x="452816" y="690284"/>
            <a:ext cx="4083720" cy="385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8612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575"/>
              <a:buChar char="•"/>
              <a:defRPr sz="1575"/>
            </a:lvl2pPr>
            <a:lvl3pPr marL="1371600" lvl="2" indent="-314325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350"/>
              <a:buChar char="•"/>
              <a:defRPr sz="1350"/>
            </a:lvl3pPr>
            <a:lvl4pPr marL="1828800" lvl="3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4pPr>
            <a:lvl5pPr marL="2286000" lvl="4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5pPr>
            <a:lvl6pPr marL="2743200" lvl="5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–"/>
              <a:defRPr sz="1125"/>
            </a:lvl6pPr>
            <a:lvl7pPr marL="3200400" lvl="6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7pPr>
            <a:lvl8pPr marL="3657600" lvl="7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–"/>
              <a:defRPr sz="1125"/>
            </a:lvl8pPr>
            <a:lvl9pPr marL="4114800" lvl="8" indent="-300037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125"/>
              <a:buChar char="•"/>
              <a:defRPr sz="1125"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body" idx="2"/>
          </p:nvPr>
        </p:nvSpPr>
        <p:spPr>
          <a:xfrm>
            <a:off x="5941207" y="1423959"/>
            <a:ext cx="2790020" cy="312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86"/>
              <a:buNone/>
              <a:defRPr sz="128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87"/>
              <a:buNone/>
              <a:defRPr sz="787"/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675"/>
              <a:buNone/>
              <a:defRPr sz="675"/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52816" y="4690963"/>
            <a:ext cx="4083720" cy="45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4312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>
            <a:spLocks noGrp="1"/>
          </p:cNvSpPr>
          <p:nvPr>
            <p:ph type="pic" idx="2"/>
          </p:nvPr>
        </p:nvSpPr>
        <p:spPr>
          <a:xfrm>
            <a:off x="0" y="2"/>
            <a:ext cx="5528437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None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575"/>
              <a:buFont typeface="Arial"/>
              <a:buNone/>
              <a:defRPr sz="1575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Gill Sans"/>
              <a:buNone/>
              <a:defRPr sz="1125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Gill Sans"/>
              <a:buNone/>
              <a:defRPr sz="1125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125"/>
              <a:buFont typeface="Arial"/>
              <a:buNone/>
              <a:defRPr sz="1125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/>
          <p:nvPr/>
        </p:nvSpPr>
        <p:spPr>
          <a:xfrm>
            <a:off x="5528437" y="0"/>
            <a:ext cx="3615562" cy="5143500"/>
          </a:xfrm>
          <a:prstGeom prst="rect">
            <a:avLst/>
          </a:prstGeom>
          <a:solidFill>
            <a:srgbClr val="FCC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2"/>
          <p:cNvSpPr txBox="1">
            <a:spLocks noGrp="1"/>
          </p:cNvSpPr>
          <p:nvPr>
            <p:ph type="title"/>
          </p:nvPr>
        </p:nvSpPr>
        <p:spPr>
          <a:xfrm>
            <a:off x="5939744" y="342901"/>
            <a:ext cx="2806559" cy="89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1429"/>
              <a:buFont typeface="Arial"/>
              <a:buNone/>
              <a:defRPr sz="1429" b="1" i="0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1"/>
          </p:nvPr>
        </p:nvSpPr>
        <p:spPr>
          <a:xfrm>
            <a:off x="5939744" y="1422665"/>
            <a:ext cx="2806559" cy="312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SzPts val="1286"/>
              <a:buNone/>
              <a:defRPr sz="1286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787"/>
              <a:buNone/>
              <a:defRPr sz="787"/>
            </a:lvl2pPr>
            <a:lvl3pPr marL="1371600" lvl="2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675"/>
              <a:buNone/>
              <a:defRPr sz="675"/>
            </a:lvl3pPr>
            <a:lvl4pPr marL="1828800" lvl="3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4pPr>
            <a:lvl5pPr marL="2286000" lvl="4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5pPr>
            <a:lvl6pPr marL="2743200" lvl="5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6pPr>
            <a:lvl7pPr marL="3200400" lvl="6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7pPr>
            <a:lvl8pPr marL="3657600" lvl="7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8pPr>
            <a:lvl9pPr marL="4114800" lvl="8" indent="-2286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562"/>
              <a:buNone/>
              <a:defRPr sz="562"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ftr" idx="11"/>
          </p:nvPr>
        </p:nvSpPr>
        <p:spPr>
          <a:xfrm>
            <a:off x="459695" y="4700036"/>
            <a:ext cx="3859019" cy="44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. текст" type="vertTx">
  <p:cSld name="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445789" y="1131678"/>
            <a:ext cx="7375071" cy="5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1"/>
          </p:nvPr>
        </p:nvSpPr>
        <p:spPr>
          <a:xfrm rot="5400000">
            <a:off x="2581621" y="-275940"/>
            <a:ext cx="2695193" cy="696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. загол. и текст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 rot="5400000">
            <a:off x="5682726" y="1500976"/>
            <a:ext cx="4200303" cy="1771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1"/>
          </p:nvPr>
        </p:nvSpPr>
        <p:spPr>
          <a:xfrm rot="5400000">
            <a:off x="1498989" y="-766411"/>
            <a:ext cx="4200303" cy="630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45789" y="1131678"/>
            <a:ext cx="7375071" cy="5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sz="2429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45789" y="1859892"/>
            <a:ext cx="6966857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858">
          <p15:clr>
            <a:srgbClr val="F26B43"/>
          </p15:clr>
        </p15:guide>
        <p15:guide id="2" pos="5144">
          <p15:clr>
            <a:srgbClr val="F26B43"/>
          </p15:clr>
        </p15:guide>
        <p15:guide id="3" pos="754">
          <p15:clr>
            <a:srgbClr val="F26B43"/>
          </p15:clr>
        </p15:guide>
        <p15:guide id="4" pos="6857">
          <p15:clr>
            <a:srgbClr val="F26B43"/>
          </p15:clr>
        </p15:guide>
        <p15:guide id="5" pos="566">
          <p15:clr>
            <a:srgbClr val="F26B43"/>
          </p15:clr>
        </p15:guide>
        <p15:guide id="6" pos="5143">
          <p15:clr>
            <a:srgbClr val="F26B43"/>
          </p15:clr>
        </p15:guide>
        <p15:guide id="7" orient="horz" pos="2863">
          <p15:clr>
            <a:srgbClr val="F26B43"/>
          </p15:clr>
        </p15:guide>
        <p15:guide id="8" orient="horz" pos="1029">
          <p15:clr>
            <a:srgbClr val="F26B43"/>
          </p15:clr>
        </p15:guide>
        <p15:guide id="9" orient="horz" pos="2658">
          <p15:clr>
            <a:srgbClr val="F26B43"/>
          </p15:clr>
        </p15:guide>
        <p15:guide id="10" orient="horz" pos="17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445789" y="1131678"/>
            <a:ext cx="7375071" cy="50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429"/>
              <a:buFont typeface="Arial"/>
              <a:buNone/>
              <a:defRPr sz="2429" b="1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body" idx="1"/>
          </p:nvPr>
        </p:nvSpPr>
        <p:spPr>
          <a:xfrm>
            <a:off x="445789" y="1859892"/>
            <a:ext cx="6966857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Gill Sans"/>
              <a:buChar char="–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5275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ftr" idx="11"/>
          </p:nvPr>
        </p:nvSpPr>
        <p:spPr>
          <a:xfrm>
            <a:off x="445787" y="4709109"/>
            <a:ext cx="5669264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64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6457951" y="4709109"/>
            <a:ext cx="2227865" cy="43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14"/>
              <a:buFont typeface="Arial"/>
              <a:buNone/>
              <a:defRPr sz="714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6858">
          <p15:clr>
            <a:srgbClr val="F26B43"/>
          </p15:clr>
        </p15:guide>
        <p15:guide id="2" pos="5144">
          <p15:clr>
            <a:srgbClr val="F26B43"/>
          </p15:clr>
        </p15:guide>
        <p15:guide id="3" pos="754">
          <p15:clr>
            <a:srgbClr val="F26B43"/>
          </p15:clr>
        </p15:guide>
        <p15:guide id="4" pos="6857">
          <p15:clr>
            <a:srgbClr val="F26B43"/>
          </p15:clr>
        </p15:guide>
        <p15:guide id="5" pos="566">
          <p15:clr>
            <a:srgbClr val="F26B43"/>
          </p15:clr>
        </p15:guide>
        <p15:guide id="6" pos="5143">
          <p15:clr>
            <a:srgbClr val="F26B43"/>
          </p15:clr>
        </p15:guide>
        <p15:guide id="7" orient="horz" pos="2863">
          <p15:clr>
            <a:srgbClr val="F26B43"/>
          </p15:clr>
        </p15:guide>
        <p15:guide id="8" orient="horz" pos="1029">
          <p15:clr>
            <a:srgbClr val="F26B43"/>
          </p15:clr>
        </p15:guide>
        <p15:guide id="9" orient="horz" pos="2658">
          <p15:clr>
            <a:srgbClr val="F26B43"/>
          </p15:clr>
        </p15:guide>
        <p15:guide id="10" orient="horz" pos="1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ctrTitle"/>
          </p:nvPr>
        </p:nvSpPr>
        <p:spPr>
          <a:xfrm>
            <a:off x="446013" y="2829195"/>
            <a:ext cx="5275035" cy="797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29"/>
              <a:buNone/>
            </a:pPr>
            <a:r>
              <a:rPr lang="ru-RU" dirty="0"/>
              <a:t>Работа с запросами с точки зрения </a:t>
            </a:r>
            <a:r>
              <a:rPr lang="en-US" dirty="0"/>
              <a:t>DBA</a:t>
            </a:r>
            <a:endParaRPr dirty="0"/>
          </a:p>
        </p:txBody>
      </p:sp>
      <p:sp>
        <p:nvSpPr>
          <p:cNvPr id="168" name="Google Shape;168;p19"/>
          <p:cNvSpPr txBox="1">
            <a:spLocks noGrp="1"/>
          </p:cNvSpPr>
          <p:nvPr>
            <p:ph type="subTitle" idx="1"/>
          </p:nvPr>
        </p:nvSpPr>
        <p:spPr>
          <a:xfrm>
            <a:off x="446012" y="4504204"/>
            <a:ext cx="60339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000"/>
              <a:buNone/>
            </a:pPr>
            <a:r>
              <a:rPr lang="ru-RU"/>
              <a:t>Александр Никитин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592484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4294967295"/>
          </p:nvPr>
        </p:nvSpPr>
        <p:spPr>
          <a:xfrm>
            <a:off x="480917" y="1025360"/>
            <a:ext cx="2592484" cy="15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12000" b="1" dirty="0"/>
              <a:t>2</a:t>
            </a:r>
            <a:endParaRPr sz="12000" b="1" dirty="0"/>
          </a:p>
        </p:txBody>
      </p:sp>
    </p:spTree>
    <p:extLst>
      <p:ext uri="{BB962C8B-B14F-4D97-AF65-F5344CB8AC3E}">
        <p14:creationId xmlns:p14="http://schemas.microsoft.com/office/powerpoint/2010/main" val="389271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36867" y="1128098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/>
              <a:t>2.1 </a:t>
            </a:r>
            <a:r>
              <a:rPr lang="ru-RU" sz="2400" dirty="0"/>
              <a:t>Создание индекса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11/47</a:t>
            </a:r>
            <a:endParaRPr dirty="0"/>
          </a:p>
        </p:txBody>
      </p:sp>
      <p:pic>
        <p:nvPicPr>
          <p:cNvPr id="3" name="Рисунок 2" descr="Изображение выглядит как синий&#10;&#10;Автоматически созданное описание">
            <a:extLst>
              <a:ext uri="{FF2B5EF4-FFF2-40B4-BE49-F238E27FC236}">
                <a16:creationId xmlns:a16="http://schemas.microsoft.com/office/drawing/2014/main" id="{6B2713AC-1C65-4466-86B9-689643D49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59096"/>
            <a:ext cx="3975490" cy="26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8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12/47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9919" y="1567635"/>
            <a:ext cx="8640186" cy="20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select "id",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external_id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party_id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shop_id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invoice_id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payment_id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from "payment"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where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status_created_at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&gt;= cast('2018-09-30 21:00:00' as timestamp) and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D1C1D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1D1C1D"/>
                </a:solidFill>
                <a:latin typeface="Consolas" panose="020B0609020204030204" pitchFamily="49" charset="0"/>
              </a:rPr>
              <a:t>          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status_created_at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&lt; cast('2018-10-31 21:00:00' as timestamp)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 and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party_id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= '58cad298'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 and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shop_id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= 'de788f93'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 and "status" = 'captured'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D1C1D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order by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status_created_at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desc;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4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13/47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9919" y="1567635"/>
            <a:ext cx="8640186" cy="20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select "id",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external_id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party_id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shop_id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invoice_id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",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payment_id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from "payment"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where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status_created_at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&gt;= cast('2018-09-30 21:00:00' as timestamp) and 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D1C1D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1D1C1D"/>
                </a:solidFill>
                <a:latin typeface="Consolas" panose="020B0609020204030204" pitchFamily="49" charset="0"/>
              </a:rPr>
              <a:t>           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status_created_at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&lt; cast('2018-10-31 21:00:00' as timestamp)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 and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party_id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= '58cad298'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 and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shop_id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= 'de788f93'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   and "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status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= 'captured'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rgbClr val="1D1C1D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order by "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status_created_at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" desc;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56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14/47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5706" y="891107"/>
            <a:ext cx="8483733" cy="320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SELECT 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solidFill>
                  <a:srgbClr val="FF0000"/>
                </a:solidFill>
                <a:latin typeface="Consolas" panose="020B0609020204030204" pitchFamily="49" charset="0"/>
              </a:rPr>
              <a:t>party_id</a:t>
            </a:r>
            <a:r>
              <a:rPr lang="en-US" sz="9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latin typeface="Consolas" panose="020B0609020204030204" pitchFamily="49" charset="0"/>
              </a:rPr>
              <a:t>= '58cad298') </a:t>
            </a:r>
            <a:r>
              <a:rPr lang="en-US" sz="900" b="1" dirty="0" err="1">
                <a:latin typeface="Consolas" panose="020B0609020204030204" pitchFamily="49" charset="0"/>
              </a:rPr>
              <a:t>cnt_party</a:t>
            </a:r>
            <a:r>
              <a:rPr lang="en-US" sz="900" dirty="0">
                <a:latin typeface="Consolas" panose="020B0609020204030204" pitchFamily="49" charset="0"/>
              </a:rPr>
              <a:t>,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solidFill>
                  <a:schemeClr val="accent5"/>
                </a:solidFill>
                <a:latin typeface="Consolas" panose="020B0609020204030204" pitchFamily="49" charset="0"/>
              </a:rPr>
              <a:t>shop_id</a:t>
            </a:r>
            <a:r>
              <a:rPr lang="en-US" sz="900" dirty="0">
                <a:solidFill>
                  <a:schemeClr val="accent5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latin typeface="Consolas" panose="020B0609020204030204" pitchFamily="49" charset="0"/>
              </a:rPr>
              <a:t>= 'de788f93') </a:t>
            </a:r>
            <a:r>
              <a:rPr lang="en-US" sz="900" b="1" dirty="0" err="1">
                <a:solidFill>
                  <a:schemeClr val="tx1"/>
                </a:solidFill>
                <a:latin typeface="Consolas" panose="020B0609020204030204" pitchFamily="49" charset="0"/>
              </a:rPr>
              <a:t>cnt_shop</a:t>
            </a:r>
            <a:r>
              <a:rPr lang="en-US" sz="900" dirty="0">
                <a:latin typeface="Consolas" panose="020B0609020204030204" pitchFamily="49" charset="0"/>
              </a:rPr>
              <a:t>,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solidFill>
                  <a:srgbClr val="FF0000"/>
                </a:solidFill>
                <a:latin typeface="Consolas" panose="020B0609020204030204" pitchFamily="49" charset="0"/>
              </a:rPr>
              <a:t>party_id</a:t>
            </a:r>
            <a:r>
              <a:rPr lang="en-US" sz="900" dirty="0">
                <a:latin typeface="Consolas" panose="020B0609020204030204" pitchFamily="49" charset="0"/>
              </a:rPr>
              <a:t> = '58cad298' AND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shop_id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latin typeface="Consolas" panose="020B0609020204030204" pitchFamily="49" charset="0"/>
              </a:rPr>
              <a:t>= 'de788f93') </a:t>
            </a:r>
            <a:r>
              <a:rPr lang="en-US" sz="900" b="1" dirty="0" err="1">
                <a:latin typeface="Consolas" panose="020B0609020204030204" pitchFamily="49" charset="0"/>
              </a:rPr>
              <a:t>cnt_party_shop</a:t>
            </a:r>
            <a:r>
              <a:rPr lang="en-US" sz="900" dirty="0">
                <a:latin typeface="Consolas" panose="020B0609020204030204" pitchFamily="49" charset="0"/>
              </a:rPr>
              <a:t>,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&gt;= '2020-12-31 21:00:00' AND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&lt; '2021-04-09 21:00:00') </a:t>
            </a:r>
            <a:r>
              <a:rPr lang="en-US" sz="900" b="1" dirty="0" err="1">
                <a:latin typeface="Consolas" panose="020B0609020204030204" pitchFamily="49" charset="0"/>
              </a:rPr>
              <a:t>cnt_st_created</a:t>
            </a:r>
            <a:r>
              <a:rPr lang="en-US" sz="900" dirty="0">
                <a:latin typeface="Consolas" panose="020B0609020204030204" pitchFamily="49" charset="0"/>
              </a:rPr>
              <a:t>,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&gt;= '2020-12-31 21:00:00' AND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&lt; '2021-04-09 21:00:00' and 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	"status" = 'captured') </a:t>
            </a:r>
            <a:r>
              <a:rPr lang="en-US" sz="900" b="1" dirty="0" err="1">
                <a:latin typeface="Consolas" panose="020B0609020204030204" pitchFamily="49" charset="0"/>
              </a:rPr>
              <a:t>cnt_st_created_status</a:t>
            </a:r>
            <a:r>
              <a:rPr lang="en-US" sz="900" dirty="0">
                <a:latin typeface="Consolas" panose="020B0609020204030204" pitchFamily="49" charset="0"/>
              </a:rPr>
              <a:t>,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latin typeface="Consolas" panose="020B0609020204030204" pitchFamily="49" charset="0"/>
              </a:rPr>
              <a:t>shop_id</a:t>
            </a:r>
            <a:r>
              <a:rPr lang="en-US" sz="900" dirty="0">
                <a:latin typeface="Consolas" panose="020B0609020204030204" pitchFamily="49" charset="0"/>
              </a:rPr>
              <a:t> = 'de788f93' AND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&gt;= '2020-12-31 21:00:00' AND 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	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&lt; '2021-04-09 21:00:00') </a:t>
            </a:r>
            <a:r>
              <a:rPr lang="en-US" sz="900" b="1" dirty="0" err="1">
                <a:latin typeface="Consolas" panose="020B0609020204030204" pitchFamily="49" charset="0"/>
              </a:rPr>
              <a:t>cnt_shop_created</a:t>
            </a:r>
            <a:r>
              <a:rPr lang="en-US" sz="900" dirty="0">
                <a:latin typeface="Consolas" panose="020B0609020204030204" pitchFamily="49" charset="0"/>
              </a:rPr>
              <a:t>,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latin typeface="Consolas" panose="020B0609020204030204" pitchFamily="49" charset="0"/>
              </a:rPr>
              <a:t>party_id</a:t>
            </a:r>
            <a:r>
              <a:rPr lang="en-US" sz="900" dirty="0">
                <a:latin typeface="Consolas" panose="020B0609020204030204" pitchFamily="49" charset="0"/>
              </a:rPr>
              <a:t> = '58cad298' AND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&gt;= '2020-12-31 21:00:00' AND 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	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&lt; '2021-04-09 21:00:00') </a:t>
            </a:r>
            <a:r>
              <a:rPr lang="en-US" sz="900" b="1" dirty="0" err="1">
                <a:latin typeface="Consolas" panose="020B0609020204030204" pitchFamily="49" charset="0"/>
              </a:rPr>
              <a:t>cnt_party_created</a:t>
            </a:r>
            <a:r>
              <a:rPr lang="en-US" sz="900" dirty="0">
                <a:latin typeface="Consolas" panose="020B0609020204030204" pitchFamily="49" charset="0"/>
              </a:rPr>
              <a:t>,</a:t>
            </a: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  count(*) FILTER (WHERE </a:t>
            </a:r>
            <a:r>
              <a:rPr lang="en-US" sz="900" dirty="0" err="1">
                <a:latin typeface="Consolas" panose="020B0609020204030204" pitchFamily="49" charset="0"/>
              </a:rPr>
              <a:t>party_id</a:t>
            </a:r>
            <a:r>
              <a:rPr lang="en-US" sz="900" dirty="0">
                <a:latin typeface="Consolas" panose="020B0609020204030204" pitchFamily="49" charset="0"/>
              </a:rPr>
              <a:t> = '58cad298' AND </a:t>
            </a:r>
            <a:r>
              <a:rPr lang="en-US" sz="900" dirty="0" err="1">
                <a:latin typeface="Consolas" panose="020B0609020204030204" pitchFamily="49" charset="0"/>
              </a:rPr>
              <a:t>shop_id</a:t>
            </a:r>
            <a:r>
              <a:rPr lang="en-US" sz="900" dirty="0">
                <a:latin typeface="Consolas" panose="020B0609020204030204" pitchFamily="49" charset="0"/>
              </a:rPr>
              <a:t> = 'de788f93' AND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&gt;= '2020-12-31 21:00:00’ </a:t>
            </a:r>
            <a:endParaRPr lang="ru-RU" sz="9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ru-RU" sz="900" dirty="0">
                <a:latin typeface="Consolas" panose="020B0609020204030204" pitchFamily="49" charset="0"/>
              </a:rPr>
              <a:t>	</a:t>
            </a:r>
            <a:r>
              <a:rPr lang="en-US" sz="900" dirty="0">
                <a:latin typeface="Consolas" panose="020B0609020204030204" pitchFamily="49" charset="0"/>
              </a:rPr>
              <a:t>AND </a:t>
            </a:r>
            <a:r>
              <a:rPr lang="en-US" sz="900" dirty="0" err="1">
                <a:latin typeface="Consolas" panose="020B0609020204030204" pitchFamily="49" charset="0"/>
              </a:rPr>
              <a:t>status_created_at</a:t>
            </a:r>
            <a:r>
              <a:rPr lang="en-US" sz="900" dirty="0">
                <a:latin typeface="Consolas" panose="020B0609020204030204" pitchFamily="49" charset="0"/>
              </a:rPr>
              <a:t> &lt; '2021-04-09 21:00:00') </a:t>
            </a:r>
            <a:r>
              <a:rPr lang="en-US" sz="900" b="1" dirty="0" err="1">
                <a:latin typeface="Consolas" panose="020B0609020204030204" pitchFamily="49" charset="0"/>
              </a:rPr>
              <a:t>all_filter</a:t>
            </a:r>
            <a:endParaRPr lang="en-US" sz="900" b="1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900" dirty="0">
                <a:latin typeface="Consolas" panose="020B0609020204030204" pitchFamily="49" charset="0"/>
              </a:rPr>
              <a:t>FROM payment \</a:t>
            </a:r>
            <a:r>
              <a:rPr lang="en-US" sz="900" dirty="0" err="1">
                <a:latin typeface="Consolas" panose="020B0609020204030204" pitchFamily="49" charset="0"/>
              </a:rPr>
              <a:t>gx</a:t>
            </a:r>
            <a:endParaRPr lang="ru-RU" sz="900" dirty="0">
              <a:latin typeface="Consolas" panose="020B0609020204030204" pitchFamily="49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15/47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9361" y="975183"/>
            <a:ext cx="3229089" cy="244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cnt_party</a:t>
            </a:r>
            <a:r>
              <a:rPr lang="en-US" sz="1400" dirty="0">
                <a:latin typeface="Consolas" panose="020B0609020204030204" pitchFamily="49" charset="0"/>
              </a:rPr>
              <a:t>             | 329810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cnt_shop</a:t>
            </a:r>
            <a:r>
              <a:rPr lang="en-US" sz="1400" dirty="0">
                <a:latin typeface="Consolas" panose="020B0609020204030204" pitchFamily="49" charset="0"/>
              </a:rPr>
              <a:t>              | 326743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cnt_party_shop</a:t>
            </a:r>
            <a:r>
              <a:rPr lang="en-US" sz="1400" dirty="0">
                <a:latin typeface="Consolas" panose="020B0609020204030204" pitchFamily="49" charset="0"/>
              </a:rPr>
              <a:t>        | 326743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cnt_st_created</a:t>
            </a:r>
            <a:r>
              <a:rPr lang="en-US" sz="1400" dirty="0">
                <a:latin typeface="Consolas" panose="020B0609020204030204" pitchFamily="49" charset="0"/>
              </a:rPr>
              <a:t>        | 1112292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cnt_st_created_status</a:t>
            </a:r>
            <a:r>
              <a:rPr lang="en-US" sz="1400" dirty="0">
                <a:latin typeface="Consolas" panose="020B0609020204030204" pitchFamily="49" charset="0"/>
              </a:rPr>
              <a:t> | 910527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cnt_shop_created</a:t>
            </a:r>
            <a:r>
              <a:rPr lang="en-US" sz="1400" dirty="0">
                <a:latin typeface="Consolas" panose="020B0609020204030204" pitchFamily="49" charset="0"/>
              </a:rPr>
              <a:t>      | 10635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cnt_party_created</a:t>
            </a:r>
            <a:r>
              <a:rPr lang="en-US" sz="1400" dirty="0">
                <a:latin typeface="Consolas" panose="020B0609020204030204" pitchFamily="49" charset="0"/>
              </a:rPr>
              <a:t>     | 10783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all_filter</a:t>
            </a:r>
            <a:r>
              <a:rPr lang="en-US" sz="1400" dirty="0">
                <a:latin typeface="Consolas" panose="020B0609020204030204" pitchFamily="49" charset="0"/>
              </a:rPr>
              <a:t>            | 9212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5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16/47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6292" y="585875"/>
            <a:ext cx="8496557" cy="365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endParaRPr lang="ru-RU" sz="1400" dirty="0"/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</a:t>
            </a:r>
            <a:r>
              <a:rPr lang="en-US" sz="1400" dirty="0" err="1">
                <a:latin typeface="Consolas" panose="020B0609020204030204" pitchFamily="49" charset="0"/>
              </a:rPr>
              <a:t>null_frac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n_distinct</a:t>
            </a:r>
            <a:r>
              <a:rPr lang="en-US" sz="1400" dirty="0">
                <a:latin typeface="Consolas" panose="020B0609020204030204" pitchFamily="49" charset="0"/>
              </a:rPr>
              <a:t>, correlation from </a:t>
            </a:r>
            <a:r>
              <a:rPr lang="en-US" sz="1400" dirty="0" err="1">
                <a:latin typeface="Consolas" panose="020B0609020204030204" pitchFamily="49" charset="0"/>
              </a:rPr>
              <a:t>pg_stats</a:t>
            </a:r>
            <a:r>
              <a:rPr lang="en-US" sz="1400" dirty="0">
                <a:latin typeface="Consolas" panose="020B0609020204030204" pitchFamily="49" charset="0"/>
              </a:rPr>
              <a:t> where </a:t>
            </a:r>
            <a:r>
              <a:rPr lang="en-US" sz="1400" dirty="0" err="1">
                <a:latin typeface="Consolas" panose="020B0609020204030204" pitchFamily="49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</a:rPr>
              <a:t> = 'payment’ 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and </a:t>
            </a:r>
            <a:r>
              <a:rPr lang="en-US" sz="1400" dirty="0" err="1">
                <a:latin typeface="Consolas" panose="020B0609020204030204" pitchFamily="49" charset="0"/>
              </a:rPr>
              <a:t>attname</a:t>
            </a:r>
            <a:r>
              <a:rPr lang="en-US" sz="1400" dirty="0">
                <a:latin typeface="Consolas" panose="020B0609020204030204" pitchFamily="49" charset="0"/>
              </a:rPr>
              <a:t> = '</a:t>
            </a:r>
            <a:r>
              <a:rPr lang="en-US" sz="1400" dirty="0" err="1">
                <a:latin typeface="Consolas" panose="020B0609020204030204" pitchFamily="49" charset="0"/>
              </a:rPr>
              <a:t>party_id</a:t>
            </a:r>
            <a:r>
              <a:rPr lang="en-US" sz="1400" dirty="0">
                <a:latin typeface="Consolas" panose="020B0609020204030204" pitchFamily="49" charset="0"/>
              </a:rPr>
              <a:t>' \</a:t>
            </a:r>
            <a:r>
              <a:rPr lang="en-US" sz="1400" dirty="0" err="1">
                <a:latin typeface="Consolas" panose="020B0609020204030204" pitchFamily="49" charset="0"/>
              </a:rPr>
              <a:t>gx</a:t>
            </a:r>
            <a:endParaRPr lang="en-US" sz="14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null_frac</a:t>
            </a:r>
            <a:r>
              <a:rPr lang="en-US" sz="1400" dirty="0">
                <a:latin typeface="Consolas" panose="020B0609020204030204" pitchFamily="49" charset="0"/>
              </a:rPr>
              <a:t>   | 0.000246667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n_distinct</a:t>
            </a:r>
            <a:r>
              <a:rPr lang="en-US" sz="1400" dirty="0">
                <a:latin typeface="Consolas" panose="020B0609020204030204" pitchFamily="49" charset="0"/>
              </a:rPr>
              <a:t>  | 498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correlation | 0.0966761</a:t>
            </a:r>
          </a:p>
          <a:p>
            <a:pPr marL="146939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</a:t>
            </a:r>
            <a:r>
              <a:rPr lang="en-US" sz="1400" dirty="0" err="1">
                <a:latin typeface="Consolas" panose="020B0609020204030204" pitchFamily="49" charset="0"/>
              </a:rPr>
              <a:t>null_frac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n_distinct</a:t>
            </a:r>
            <a:r>
              <a:rPr lang="en-US" sz="1400" dirty="0">
                <a:latin typeface="Consolas" panose="020B0609020204030204" pitchFamily="49" charset="0"/>
              </a:rPr>
              <a:t>, correlation from </a:t>
            </a:r>
            <a:r>
              <a:rPr lang="en-US" sz="1400" dirty="0" err="1">
                <a:latin typeface="Consolas" panose="020B0609020204030204" pitchFamily="49" charset="0"/>
              </a:rPr>
              <a:t>pg_stats</a:t>
            </a:r>
            <a:r>
              <a:rPr lang="en-US" sz="1400" dirty="0">
                <a:latin typeface="Consolas" panose="020B0609020204030204" pitchFamily="49" charset="0"/>
              </a:rPr>
              <a:t> where </a:t>
            </a:r>
            <a:r>
              <a:rPr lang="en-US" sz="1400" dirty="0" err="1">
                <a:latin typeface="Consolas" panose="020B0609020204030204" pitchFamily="49" charset="0"/>
              </a:rPr>
              <a:t>tablename</a:t>
            </a:r>
            <a:r>
              <a:rPr lang="en-US" sz="1400" dirty="0">
                <a:latin typeface="Consolas" panose="020B0609020204030204" pitchFamily="49" charset="0"/>
              </a:rPr>
              <a:t> = 'payment’ 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and </a:t>
            </a:r>
            <a:r>
              <a:rPr lang="en-US" sz="1400" dirty="0" err="1">
                <a:latin typeface="Consolas" panose="020B0609020204030204" pitchFamily="49" charset="0"/>
              </a:rPr>
              <a:t>attname</a:t>
            </a:r>
            <a:r>
              <a:rPr lang="en-US" sz="1400" dirty="0">
                <a:latin typeface="Consolas" panose="020B0609020204030204" pitchFamily="49" charset="0"/>
              </a:rPr>
              <a:t> = '</a:t>
            </a:r>
            <a:r>
              <a:rPr lang="en-US" sz="1400" dirty="0" err="1">
                <a:latin typeface="Consolas" panose="020B0609020204030204" pitchFamily="49" charset="0"/>
              </a:rPr>
              <a:t>shop_id</a:t>
            </a:r>
            <a:r>
              <a:rPr lang="en-US" sz="1400" dirty="0">
                <a:latin typeface="Consolas" panose="020B0609020204030204" pitchFamily="49" charset="0"/>
              </a:rPr>
              <a:t>' \</a:t>
            </a:r>
            <a:r>
              <a:rPr lang="en-US" sz="1400" dirty="0" err="1">
                <a:latin typeface="Consolas" panose="020B0609020204030204" pitchFamily="49" charset="0"/>
              </a:rPr>
              <a:t>gx</a:t>
            </a:r>
            <a:endParaRPr lang="en-US" sz="14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null_frac</a:t>
            </a:r>
            <a:r>
              <a:rPr lang="en-US" sz="1400" dirty="0">
                <a:latin typeface="Consolas" panose="020B0609020204030204" pitchFamily="49" charset="0"/>
              </a:rPr>
              <a:t>   | 0.000246667</a:t>
            </a:r>
          </a:p>
          <a:p>
            <a:pPr marL="146939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n_distinct</a:t>
            </a:r>
            <a:r>
              <a:rPr lang="en-US" sz="1400" dirty="0">
                <a:latin typeface="Consolas" panose="020B0609020204030204" pitchFamily="49" charset="0"/>
              </a:rPr>
              <a:t>  | 1289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correlation | 0.236482</a:t>
            </a:r>
          </a:p>
        </p:txBody>
      </p:sp>
    </p:spTree>
    <p:extLst>
      <p:ext uri="{BB962C8B-B14F-4D97-AF65-F5344CB8AC3E}">
        <p14:creationId xmlns:p14="http://schemas.microsoft.com/office/powerpoint/2010/main" val="204872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31591"/>
            <a:ext cx="8261046" cy="341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/>
              <a:t>2.2 OR </a:t>
            </a:r>
            <a:r>
              <a:rPr lang="ru-RU" sz="2400" dirty="0"/>
              <a:t>в условии запроса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17/47</a:t>
            </a:r>
            <a:endParaRPr dirty="0"/>
          </a:p>
        </p:txBody>
      </p:sp>
      <p:pic>
        <p:nvPicPr>
          <p:cNvPr id="4" name="Рисунок 3" descr="Изображение выглядит как внутренний, шкала, стол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172BAA27-5012-4DDF-9368-21D60FE5A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663" y="1633538"/>
            <a:ext cx="4568591" cy="28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5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31591"/>
            <a:ext cx="8261046" cy="341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((upper((username)::text) = '32967'::text) OR (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 = 32967));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18/47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3396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31591"/>
            <a:ext cx="8261046" cy="341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(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>(upper((username)::text) = '32967'::text)</a:t>
            </a:r>
            <a:r>
              <a:rPr lang="en-US" sz="1600" dirty="0">
                <a:latin typeface="Consolas" panose="020B0609020204030204" pitchFamily="49" charset="0"/>
              </a:rPr>
              <a:t> OR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= 32967)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204140" indent="-122479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Execution Time: 2851.319 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endParaRPr lang="en-US" sz="16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19/47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82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1477271" y="696327"/>
            <a:ext cx="6858460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2"/>
              <a:buNone/>
            </a:pPr>
            <a:r>
              <a:rPr lang="ru-RU" dirty="0"/>
              <a:t>Что нам может помочь?</a:t>
            </a:r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2"/>
          </p:nvPr>
        </p:nvSpPr>
        <p:spPr>
          <a:xfrm>
            <a:off x="1862668" y="1104926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None/>
            </a:pPr>
            <a:endParaRPr dirty="0"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3"/>
          </p:nvPr>
        </p:nvSpPr>
        <p:spPr>
          <a:xfrm>
            <a:off x="1480009" y="1903137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2"/>
              <a:buNone/>
            </a:pPr>
            <a:r>
              <a:rPr lang="ru-RU" dirty="0"/>
              <a:t>Разбор случаев</a:t>
            </a:r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4"/>
          </p:nvPr>
        </p:nvSpPr>
        <p:spPr>
          <a:xfrm>
            <a:off x="1862668" y="2322032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None/>
            </a:pP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body" idx="5"/>
          </p:nvPr>
        </p:nvSpPr>
        <p:spPr>
          <a:xfrm>
            <a:off x="1481063" y="3034683"/>
            <a:ext cx="6843627" cy="33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42"/>
              <a:buNone/>
            </a:pPr>
            <a:r>
              <a:rPr lang="ru-RU" dirty="0"/>
              <a:t>Выводы</a:t>
            </a:r>
            <a:endParaRPr dirty="0"/>
          </a:p>
        </p:txBody>
      </p:sp>
      <p:sp>
        <p:nvSpPr>
          <p:cNvPr id="192" name="Google Shape;192;p22"/>
          <p:cNvSpPr txBox="1">
            <a:spLocks noGrp="1"/>
          </p:cNvSpPr>
          <p:nvPr>
            <p:ph type="body" idx="6"/>
          </p:nvPr>
        </p:nvSpPr>
        <p:spPr>
          <a:xfrm>
            <a:off x="1862668" y="3453377"/>
            <a:ext cx="6473063" cy="52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38880"/>
              </a:lnSpc>
              <a:spcBef>
                <a:spcPts val="0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None/>
            </a:pP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7"/>
          </p:nvPr>
        </p:nvSpPr>
        <p:spPr>
          <a:xfrm>
            <a:off x="898518" y="752806"/>
            <a:ext cx="423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43"/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194" name="Google Shape;194;p22"/>
          <p:cNvSpPr txBox="1">
            <a:spLocks noGrp="1"/>
          </p:cNvSpPr>
          <p:nvPr>
            <p:ph type="body" idx="8"/>
          </p:nvPr>
        </p:nvSpPr>
        <p:spPr>
          <a:xfrm>
            <a:off x="919098" y="1970347"/>
            <a:ext cx="423600" cy="1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43"/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95" name="Google Shape;195;p22"/>
          <p:cNvSpPr txBox="1">
            <a:spLocks noGrp="1"/>
          </p:cNvSpPr>
          <p:nvPr>
            <p:ph type="body" idx="9"/>
          </p:nvPr>
        </p:nvSpPr>
        <p:spPr>
          <a:xfrm>
            <a:off x="919098" y="3100449"/>
            <a:ext cx="423618" cy="197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143"/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96" name="Google Shape;196;p22"/>
          <p:cNvSpPr txBox="1">
            <a:spLocks noGrp="1"/>
          </p:cNvSpPr>
          <p:nvPr>
            <p:ph type="body" idx="4294967295"/>
          </p:nvPr>
        </p:nvSpPr>
        <p:spPr>
          <a:xfrm>
            <a:off x="461132" y="4824544"/>
            <a:ext cx="4449535" cy="20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5314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3"/>
              <a:buNone/>
            </a:pPr>
            <a:r>
              <a:rPr lang="en-US" sz="803" dirty="0">
                <a:solidFill>
                  <a:schemeClr val="bg1"/>
                </a:solidFill>
              </a:rPr>
              <a:t>2/47</a:t>
            </a:r>
            <a:endParaRPr sz="803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31591"/>
            <a:ext cx="8261046" cy="341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(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>(upper((username)::text) = '32967'::text)</a:t>
            </a:r>
            <a:r>
              <a:rPr lang="en-US" sz="1600" dirty="0">
                <a:latin typeface="Consolas" panose="020B0609020204030204" pitchFamily="49" charset="0"/>
              </a:rPr>
              <a:t> OR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= 32967)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204140" indent="-122479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Execution Time: 2851.319 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endParaRPr lang="en-US" sz="16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tickets_ticket,auth_user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>upper((username)::text) = '32967'::text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UNION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tickets_ticket,auth_user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= 32967</a:t>
            </a:r>
            <a:r>
              <a:rPr lang="en-US" sz="16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Execution Time: 0.552 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endParaRPr lang="en-US" sz="1600" dirty="0">
              <a:latin typeface="Consolas" panose="020B0609020204030204" pitchFamily="49" charset="0"/>
            </a:endParaRPr>
          </a:p>
          <a:p>
            <a:pPr marL="204140" indent="-122479">
              <a:spcBef>
                <a:spcPts val="0"/>
              </a:spcBef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20/47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41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38067"/>
            <a:ext cx="8261046" cy="3407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tickets_ticket,auth_user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>upper((username)::text) = '32967'::text </a:t>
            </a:r>
            <a:r>
              <a:rPr lang="en-US" sz="1600" dirty="0">
                <a:latin typeface="Consolas" panose="020B0609020204030204" pitchFamily="49" charset="0"/>
              </a:rPr>
              <a:t>and 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!=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32967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UNION ALL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tickets_ticket,auth_user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= 32967 </a:t>
            </a:r>
            <a:r>
              <a:rPr lang="en-US" sz="1600" dirty="0">
                <a:latin typeface="Consolas" panose="020B0609020204030204" pitchFamily="49" charset="0"/>
              </a:rPr>
              <a:t>and 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>upper((username)::text)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!=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> '32967'::text;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</a:rPr>
              <a:t>Execution Time: 0.087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</a:rPr>
              <a:t>ms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select * from </a:t>
            </a:r>
            <a:r>
              <a:rPr lang="en-US" sz="1600" dirty="0" err="1">
                <a:latin typeface="Consolas" panose="020B0609020204030204" pitchFamily="49" charset="0"/>
              </a:rPr>
              <a:t>tickets_ticket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auth_user</a:t>
            </a:r>
            <a:r>
              <a:rPr lang="en-US" sz="1600" dirty="0">
                <a:latin typeface="Consolas" panose="020B0609020204030204" pitchFamily="49" charset="0"/>
              </a:rPr>
              <a:t> where (auth_user.id = </a:t>
            </a:r>
            <a:r>
              <a:rPr lang="en-US" sz="1600" dirty="0" err="1"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latin typeface="Consolas" panose="020B0609020204030204" pitchFamily="49" charset="0"/>
              </a:rPr>
              <a:t>) and (</a:t>
            </a:r>
            <a:r>
              <a:rPr lang="en-US" sz="1600" dirty="0">
                <a:solidFill>
                  <a:schemeClr val="accent6"/>
                </a:solidFill>
                <a:latin typeface="Consolas" panose="020B0609020204030204" pitchFamily="49" charset="0"/>
              </a:rPr>
              <a:t>(upper((username)::text) = '32967'::text)</a:t>
            </a:r>
            <a:r>
              <a:rPr lang="en-US" sz="1600" dirty="0">
                <a:latin typeface="Consolas" panose="020B0609020204030204" pitchFamily="49" charset="0"/>
              </a:rPr>
              <a:t> OR 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tickets_ticket.buyer_id</a:t>
            </a:r>
            <a:r>
              <a:rPr lang="en-US" sz="1600" dirty="0">
                <a:solidFill>
                  <a:srgbClr val="FF0000"/>
                </a:solidFill>
                <a:latin typeface="Consolas" panose="020B0609020204030204" pitchFamily="49" charset="0"/>
              </a:rPr>
              <a:t> = 32967)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204140" indent="-122479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Execution Time: 2851.319 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endParaRPr lang="en-US" sz="16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6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21/47</a:t>
            </a:r>
            <a:endParaRPr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41CA3847-F9A9-4B7A-B24E-6253CAA09128}"/>
              </a:ext>
            </a:extLst>
          </p:cNvPr>
          <p:cNvCxnSpPr>
            <a:cxnSpLocks/>
          </p:cNvCxnSpPr>
          <p:nvPr/>
        </p:nvCxnSpPr>
        <p:spPr>
          <a:xfrm>
            <a:off x="459919" y="3291830"/>
            <a:ext cx="7720012" cy="0"/>
          </a:xfrm>
          <a:prstGeom prst="line">
            <a:avLst/>
          </a:prstGeom>
          <a:ln w="349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616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01725"/>
            <a:ext cx="8261046" cy="344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/>
              <a:t>2.3 distinct + join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22/47</a:t>
            </a:r>
            <a:endParaRPr dirty="0"/>
          </a:p>
        </p:txBody>
      </p:sp>
      <p:pic>
        <p:nvPicPr>
          <p:cNvPr id="3" name="Рисунок 2" descr="Изображение выглядит как текст, стена, внутренний, перчаточ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4C8B8B9C-8F9D-450D-8972-2D3D0A0B0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878" y="1633538"/>
            <a:ext cx="4311224" cy="2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55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23/47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9919" y="1111863"/>
            <a:ext cx="5197577" cy="10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select distinct tbl1.id </a:t>
            </a:r>
          </a:p>
          <a:p>
            <a:pPr marL="146939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from tbl1 </a:t>
            </a:r>
          </a:p>
          <a:p>
            <a:pPr marL="146939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inner join tbl2 on tbl1.id_pp = tbl2.id_pp;</a:t>
            </a:r>
          </a:p>
        </p:txBody>
      </p:sp>
    </p:spTree>
    <p:extLst>
      <p:ext uri="{BB962C8B-B14F-4D97-AF65-F5344CB8AC3E}">
        <p14:creationId xmlns:p14="http://schemas.microsoft.com/office/powerpoint/2010/main" val="99083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24/47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9919" y="1111863"/>
            <a:ext cx="5197577" cy="10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select distinct tbl1.id </a:t>
            </a:r>
          </a:p>
          <a:p>
            <a:pPr marL="146939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from tbl1 </a:t>
            </a:r>
          </a:p>
          <a:p>
            <a:pPr marL="146939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inner join tbl2 on tbl1.id_pp = tbl2.id_pp;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63251-85F2-41DB-9240-F639DD794FB5}"/>
              </a:ext>
            </a:extLst>
          </p:cNvPr>
          <p:cNvSpPr txBox="1"/>
          <p:nvPr/>
        </p:nvSpPr>
        <p:spPr>
          <a:xfrm>
            <a:off x="521049" y="2431199"/>
            <a:ext cx="38876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select id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from tbl1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where exists (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select 1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from tbl2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where tbl1.id_pp = tbl2.id_pp);</a:t>
            </a:r>
            <a:endParaRPr lang="ru-RU" sz="1600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22CDC-6DC5-4C39-86E1-561178D88A18}"/>
              </a:ext>
            </a:extLst>
          </p:cNvPr>
          <p:cNvSpPr txBox="1"/>
          <p:nvPr/>
        </p:nvSpPr>
        <p:spPr>
          <a:xfrm>
            <a:off x="459919" y="4154799"/>
            <a:ext cx="4081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https://habr.com/ru/company/tensor/blog/513324/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B4305B-5583-48F2-980F-184BE1F73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12" y="3291001"/>
            <a:ext cx="11715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90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25/47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813721"/>
            <a:ext cx="9344212" cy="365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create table t1 (id int, t text);</a:t>
            </a:r>
          </a:p>
          <a:p>
            <a:pPr marL="146939" indent="0">
              <a:buNone/>
            </a:pP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insert into t1 values</a:t>
            </a:r>
            <a:r>
              <a:rPr lang="en-US" sz="1400" u="sng" dirty="0">
                <a:solidFill>
                  <a:schemeClr val="accent5"/>
                </a:solidFill>
                <a:latin typeface="Consolas" panose="020B0609020204030204" pitchFamily="49" charset="0"/>
              </a:rPr>
              <a:t>(1,'a'), (1,'a'), </a:t>
            </a:r>
            <a:r>
              <a:rPr lang="en-US" sz="1400" dirty="0">
                <a:solidFill>
                  <a:schemeClr val="accent5"/>
                </a:solidFill>
                <a:latin typeface="Consolas" panose="020B0609020204030204" pitchFamily="49" charset="0"/>
              </a:rPr>
              <a:t>(2,'b'), (3,'c');</a:t>
            </a:r>
          </a:p>
          <a:p>
            <a:pPr marL="146939" indent="0">
              <a:buNone/>
            </a:pP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create table t2 (id int, </a:t>
            </a:r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val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 text);</a:t>
            </a:r>
          </a:p>
          <a:p>
            <a:pPr marL="146939" indent="0">
              <a:buNone/>
            </a:pP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insert into t2 values (1,'true'),(2,'true'),(3,'false');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distinct t1.* from t1 inner join t2 on t1.id = t2.id and t2.val = 'true’;</a:t>
            </a:r>
          </a:p>
          <a:p>
            <a:pPr marL="146939" indent="0">
              <a:buNone/>
            </a:pPr>
            <a:r>
              <a:rPr lang="ru-RU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</a:rPr>
              <a:t>1 | a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2 | b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t1.* from t1 where exists (select 1 from t2 where t1.id = t2.id and t2.val = 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'true’);</a:t>
            </a:r>
          </a:p>
          <a:p>
            <a:pPr marL="146939" indent="0">
              <a:buNone/>
            </a:pPr>
            <a:r>
              <a:rPr lang="ru-RU" sz="1400" dirty="0">
                <a:latin typeface="Consolas" panose="020B0609020204030204" pitchFamily="49" charset="0"/>
              </a:rPr>
              <a:t>  </a:t>
            </a:r>
            <a:r>
              <a:rPr lang="en-US" sz="1400" dirty="0">
                <a:latin typeface="Consolas" panose="020B0609020204030204" pitchFamily="49" charset="0"/>
              </a:rPr>
              <a:t>1 | a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1 | a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2 | b</a:t>
            </a:r>
          </a:p>
        </p:txBody>
      </p:sp>
    </p:spTree>
    <p:extLst>
      <p:ext uri="{BB962C8B-B14F-4D97-AF65-F5344CB8AC3E}">
        <p14:creationId xmlns:p14="http://schemas.microsoft.com/office/powerpoint/2010/main" val="365708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26/47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086" y="2018153"/>
            <a:ext cx="3626634" cy="12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r>
              <a:rPr lang="ru-RU" sz="1400" dirty="0">
                <a:latin typeface="Consolas" panose="020B0609020204030204" pitchFamily="49" charset="0"/>
              </a:rPr>
              <a:t>Проверка эквивалентности запросов: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* from (</a:t>
            </a:r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original_query</a:t>
            </a:r>
            <a:r>
              <a:rPr lang="en-US" sz="1400" dirty="0">
                <a:latin typeface="Consolas" panose="020B0609020204030204" pitchFamily="49" charset="0"/>
              </a:rPr>
              <a:t>) a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except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* from (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rewritten_query</a:t>
            </a:r>
            <a:r>
              <a:rPr lang="en-US" sz="1400" dirty="0">
                <a:latin typeface="Consolas" panose="020B0609020204030204" pitchFamily="49" charset="0"/>
              </a:rPr>
              <a:t>) b;</a:t>
            </a:r>
          </a:p>
        </p:txBody>
      </p:sp>
    </p:spTree>
    <p:extLst>
      <p:ext uri="{BB962C8B-B14F-4D97-AF65-F5344CB8AC3E}">
        <p14:creationId xmlns:p14="http://schemas.microsoft.com/office/powerpoint/2010/main" val="1868501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27/47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2BE93-8EA3-4B41-BE3E-D2A78895E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086" y="2018153"/>
            <a:ext cx="3626634" cy="12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146939" indent="0">
              <a:buNone/>
            </a:pPr>
            <a:r>
              <a:rPr lang="ru-RU" sz="1400" dirty="0">
                <a:latin typeface="Consolas" panose="020B0609020204030204" pitchFamily="49" charset="0"/>
              </a:rPr>
              <a:t>Проверка эквивалентности запросов: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* from (</a:t>
            </a:r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original_query</a:t>
            </a:r>
            <a:r>
              <a:rPr lang="en-US" sz="1400" dirty="0">
                <a:latin typeface="Consolas" panose="020B0609020204030204" pitchFamily="49" charset="0"/>
              </a:rPr>
              <a:t>) a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except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* from (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rewritten_query</a:t>
            </a:r>
            <a:r>
              <a:rPr lang="en-US" sz="1400" dirty="0">
                <a:latin typeface="Consolas" panose="020B0609020204030204" pitchFamily="49" charset="0"/>
              </a:rPr>
              <a:t>) b;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02D1E11-0790-42BA-8430-9F36A62CB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391" y="2018153"/>
            <a:ext cx="3527248" cy="12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0" tIns="19044" rIns="0" bIns="19044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0261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026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rgbClr val="FCCB4F"/>
              </a:buClr>
              <a:buSzPts val="1286"/>
              <a:buFont typeface="Arial"/>
              <a:buChar char="•"/>
              <a:defRPr sz="1286" b="0" i="0" u="none" strike="noStrike" cap="none">
                <a:solidFill>
                  <a:srgbClr val="34312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11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050" b="0" i="0" u="none" strike="noStrike" cap="none">
                <a:solidFill>
                  <a:srgbClr val="767676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46939" indent="0">
              <a:buFont typeface="Arial"/>
              <a:buNone/>
            </a:pPr>
            <a:r>
              <a:rPr lang="ru-RU" sz="1400" dirty="0">
                <a:latin typeface="Consolas" panose="020B0609020204030204" pitchFamily="49" charset="0"/>
              </a:rPr>
              <a:t>Проверка эквивалентности запросов:</a:t>
            </a:r>
          </a:p>
          <a:p>
            <a:pPr marL="146939" indent="0"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select * from (</a:t>
            </a:r>
            <a:r>
              <a:rPr lang="en-US" sz="1400" dirty="0" err="1">
                <a:solidFill>
                  <a:schemeClr val="accent5"/>
                </a:solidFill>
                <a:latin typeface="Consolas" panose="020B0609020204030204" pitchFamily="49" charset="0"/>
              </a:rPr>
              <a:t>rewritten_query</a:t>
            </a:r>
            <a:r>
              <a:rPr lang="en-US" sz="1400" dirty="0">
                <a:latin typeface="Consolas" panose="020B0609020204030204" pitchFamily="49" charset="0"/>
              </a:rPr>
              <a:t>) b</a:t>
            </a:r>
          </a:p>
          <a:p>
            <a:pPr marL="146939" indent="0">
              <a:buFont typeface="Arial"/>
              <a:buNone/>
            </a:pPr>
            <a:r>
              <a:rPr lang="en-US" sz="1400" dirty="0">
                <a:latin typeface="Consolas" panose="020B0609020204030204" pitchFamily="49" charset="0"/>
              </a:rPr>
              <a:t>except</a:t>
            </a:r>
          </a:p>
          <a:p>
            <a:pPr marL="146939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select * from (</a:t>
            </a:r>
            <a:r>
              <a:rPr lang="en-US" sz="1400" dirty="0" err="1">
                <a:solidFill>
                  <a:schemeClr val="accent6"/>
                </a:solidFill>
                <a:latin typeface="Consolas" panose="020B0609020204030204" pitchFamily="49" charset="0"/>
              </a:rPr>
              <a:t>original_query</a:t>
            </a:r>
            <a:r>
              <a:rPr lang="en-US" sz="1400" dirty="0">
                <a:latin typeface="Consolas" panose="020B0609020204030204" pitchFamily="49" charset="0"/>
              </a:rPr>
              <a:t>) a;</a:t>
            </a:r>
          </a:p>
        </p:txBody>
      </p:sp>
    </p:spTree>
    <p:extLst>
      <p:ext uri="{BB962C8B-B14F-4D97-AF65-F5344CB8AC3E}">
        <p14:creationId xmlns:p14="http://schemas.microsoft.com/office/powerpoint/2010/main" val="4133219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01725"/>
            <a:ext cx="8261046" cy="344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/>
              <a:t>2.3 </a:t>
            </a:r>
            <a:r>
              <a:rPr lang="ru-RU" sz="2400" dirty="0"/>
              <a:t>Работа со статистикой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28/47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7BEC50-CA4A-4420-8A90-0ECEA54D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33537"/>
            <a:ext cx="4334355" cy="286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74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Index Scan using </a:t>
            </a:r>
            <a:r>
              <a:rPr lang="en-US" sz="250" dirty="0" err="1"/>
              <a:t>personal_grades_reference_id_key</a:t>
            </a:r>
            <a:r>
              <a:rPr lang="en-US" sz="250" dirty="0"/>
              <a:t> on </a:t>
            </a:r>
            <a:r>
              <a:rPr lang="en-US" sz="250" dirty="0" err="1"/>
              <a:t>personal_grades</a:t>
            </a:r>
            <a:r>
              <a:rPr lang="en-US" sz="250" dirty="0"/>
              <a:t> g  (cost=0.42..2882542.35 rows=1 width=32) (actual time=572.884..572.898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Index Cond: ((</a:t>
            </a:r>
            <a:r>
              <a:rPr lang="en-US" sz="250" dirty="0" err="1"/>
              <a:t>student_id</a:t>
            </a:r>
            <a:r>
              <a:rPr lang="en-US" sz="250" dirty="0"/>
              <a:t> = '623611ef-3c03-42da-80c5-91925cddd720'::</a:t>
            </a:r>
            <a:r>
              <a:rPr lang="en-US" sz="250" dirty="0" err="1"/>
              <a:t>uuid</a:t>
            </a:r>
            <a:r>
              <a:rPr lang="en-US" sz="250" dirty="0"/>
              <a:t>) AND (</a:t>
            </a:r>
            <a:r>
              <a:rPr lang="en-US" sz="250" dirty="0" err="1"/>
              <a:t>reference_id</a:t>
            </a:r>
            <a:r>
              <a:rPr lang="en-US" sz="250" dirty="0"/>
              <a:t> = 52))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Buffers: shared hit=183 read=24 dirtied=1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</a:t>
            </a:r>
            <a:r>
              <a:rPr lang="en-US" sz="250" dirty="0" err="1"/>
              <a:t>SubPlan</a:t>
            </a:r>
            <a:r>
              <a:rPr lang="en-US" sz="250" dirty="0"/>
              <a:t> 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-&gt;  Aggregate  (cost=2882541.67..2882541.68 rows=1 width=32) (actual time=4.523..4.533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Buffers: shared hit=176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-&gt;  Subquery Scan on t  (cost=2882541.50..2882541.62 rows=10 width=848) (actual time=3.730..3.742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Buffers: shared hit=176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-&gt;  Sort  (cost=2882541.50..2882541.52 rows=10 width=856) (actual time=3.571..3.580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Sort Key: t_1."position"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Sort Method: quicksort  Memory: 201kB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Buffers: shared hit=176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-&gt;  Index Scan using </a:t>
            </a:r>
            <a:r>
              <a:rPr lang="en-US" sz="250" dirty="0" err="1"/>
              <a:t>personal_topics_grade_id_key</a:t>
            </a:r>
            <a:r>
              <a:rPr lang="en-US" sz="250" dirty="0"/>
              <a:t> on </a:t>
            </a:r>
            <a:r>
              <a:rPr lang="en-US" sz="250" dirty="0" err="1"/>
              <a:t>personal_topics</a:t>
            </a:r>
            <a:r>
              <a:rPr lang="en-US" sz="250" dirty="0"/>
              <a:t> t_1  (cost=0.43..2882541.33 rows=10 width=856) (actual time=3.386..3.398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Index Cond: (</a:t>
            </a:r>
            <a:r>
              <a:rPr lang="en-US" sz="250" dirty="0" err="1"/>
              <a:t>grade_id</a:t>
            </a:r>
            <a:r>
              <a:rPr lang="en-US" sz="250" dirty="0"/>
              <a:t> = g.id)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Buffers: shared hit=173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</a:t>
            </a:r>
            <a:r>
              <a:rPr lang="en-US" sz="250" dirty="0" err="1"/>
              <a:t>SubPlan</a:t>
            </a:r>
            <a:r>
              <a:rPr lang="en-US" sz="250" dirty="0"/>
              <a:t> 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-&gt;  Aggregate  (cost=288254.02..288254.03 rows=1 width=32) (actual time=2.937..2.945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-&gt;  Subquery Scan on </a:t>
            </a:r>
            <a:r>
              <a:rPr lang="en-US" sz="250" dirty="0" err="1"/>
              <a:t>ch</a:t>
            </a:r>
            <a:r>
              <a:rPr lang="en-US" sz="250" dirty="0"/>
              <a:t>  (cost=288253.60..288253.90 rows=24 width=335) (actual time=2.610..2.638 rows=5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-&gt;  Sort  (cost=288253.60..288253.66 rows=24 width=343) (actual time=2.590..2.598 rows=5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Sort Key: ch_1."position"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Sort Method: quicksort  Memory: 199kB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-&gt;  Index Scan using </a:t>
            </a:r>
            <a:r>
              <a:rPr lang="en-US" sz="250" dirty="0" err="1"/>
              <a:t>personal_chapters_topic_id_key</a:t>
            </a:r>
            <a:r>
              <a:rPr lang="en-US" sz="250" dirty="0"/>
              <a:t> on </a:t>
            </a:r>
            <a:r>
              <a:rPr lang="en-US" sz="250" dirty="0" err="1"/>
              <a:t>personal_chapters</a:t>
            </a:r>
            <a:r>
              <a:rPr lang="en-US" sz="250" dirty="0"/>
              <a:t> ch_1  (cost=0.43..288253.05 rows=24 width=343) (actual time=0.658..2.525 rows=5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Index Cond: (</a:t>
            </a:r>
            <a:r>
              <a:rPr lang="en-US" sz="250" dirty="0" err="1"/>
              <a:t>topic_id</a:t>
            </a:r>
            <a:r>
              <a:rPr lang="en-US" sz="250" dirty="0"/>
              <a:t> = t_1.id)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</a:t>
            </a:r>
            <a:r>
              <a:rPr lang="en-US" sz="250" dirty="0" err="1"/>
              <a:t>SubPlan</a:t>
            </a:r>
            <a:r>
              <a:rPr lang="en-US" sz="250" dirty="0"/>
              <a:t> 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-&gt;  Aggregate  (cost=12010.48..12010.49 rows=1 width=32) (actual time=0.483..0.484 rows=1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-&gt;  Subquery Scan on l  (cost=12005.74..12009.12 rows=271 width=1579) (actual time=0.386..0.395 rows=5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-&gt;  Sort  (cost=12005.74..12006.41 rows=271 width=1587) (actual time=0.380..0.381 rows=5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Sort Key: l_1."position"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Sort Method: quicksort  Memory: 57kB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-&gt;  Index Scan using </a:t>
            </a:r>
            <a:r>
              <a:rPr lang="en-US" sz="250" dirty="0" err="1"/>
              <a:t>personal_lessons_chapter_id_key</a:t>
            </a:r>
            <a:r>
              <a:rPr lang="en-US" sz="250" dirty="0"/>
              <a:t> on </a:t>
            </a:r>
            <a:r>
              <a:rPr lang="en-US" sz="250" dirty="0" err="1"/>
              <a:t>personal_lessons</a:t>
            </a:r>
            <a:r>
              <a:rPr lang="en-US" sz="250" dirty="0"/>
              <a:t> l_1  (cost=0.56..11994.79 rows=271 width=1587) (actual time=0.110..0.366 rows=5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Index Cond: (</a:t>
            </a:r>
            <a:r>
              <a:rPr lang="en-US" sz="250" dirty="0" err="1"/>
              <a:t>chapter_id</a:t>
            </a:r>
            <a:r>
              <a:rPr lang="en-US" sz="250" dirty="0"/>
              <a:t> = ch_1.id)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</a:t>
            </a:r>
            <a:r>
              <a:rPr lang="en-US" sz="250" dirty="0" err="1"/>
              <a:t>SubPlan</a:t>
            </a:r>
            <a:r>
              <a:rPr lang="en-US" sz="250" dirty="0"/>
              <a:t> 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-&gt;  Aggregate  (cost=44.20..44.21 rows=1 width=32) (actual time=0.061..0.061 rows=1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-&gt;  Subquery Scan on c  (cost=36.90..42.11 rows=417 width=715) (actual time=0.018..0.022 rows=4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-&gt;  Sort  (cost=36.90..37.94 rows=417 width=691) (actual time=0.016..0.017 rows=4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Sort Key: c_1."position"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Sort Method: quicksort  Memory: 29kB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-&gt;  Index Scan using </a:t>
            </a:r>
            <a:r>
              <a:rPr lang="en-US" sz="250" dirty="0" err="1"/>
              <a:t>personal_cards_lesson_id_key</a:t>
            </a:r>
            <a:r>
              <a:rPr lang="en-US" sz="250" dirty="0"/>
              <a:t> on </a:t>
            </a:r>
            <a:r>
              <a:rPr lang="en-US" sz="250" dirty="0" err="1"/>
              <a:t>personal_cards</a:t>
            </a:r>
            <a:r>
              <a:rPr lang="en-US" sz="250" dirty="0"/>
              <a:t> c_1  (cost=0.56..18.75 rows=417 width=691) (actual time=0.008..0.014 rows=4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Index Cond: (</a:t>
            </a:r>
            <a:r>
              <a:rPr lang="en-US" sz="250" dirty="0" err="1"/>
              <a:t>lesson_id</a:t>
            </a:r>
            <a:r>
              <a:rPr lang="en-US" sz="250" dirty="0"/>
              <a:t> = l_1.id)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Planning Time: 3.397 </a:t>
            </a:r>
            <a:r>
              <a:rPr lang="en-US" sz="250" dirty="0" err="1"/>
              <a:t>ms</a:t>
            </a:r>
            <a:endParaRPr lang="en-US" sz="250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JIT: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Functions: 50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Options: </a:t>
            </a:r>
            <a:r>
              <a:rPr lang="en-US" sz="250" dirty="0" err="1"/>
              <a:t>Inlining</a:t>
            </a:r>
            <a:r>
              <a:rPr lang="en-US" sz="250" dirty="0"/>
              <a:t> true, Optimization true, Expressions true, Deforming true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Timing: Generation 6.664 </a:t>
            </a:r>
            <a:r>
              <a:rPr lang="en-US" sz="250" dirty="0" err="1"/>
              <a:t>ms</a:t>
            </a:r>
            <a:r>
              <a:rPr lang="en-US" sz="250" dirty="0"/>
              <a:t>, </a:t>
            </a:r>
            <a:r>
              <a:rPr lang="en-US" sz="250" dirty="0" err="1"/>
              <a:t>Inlining</a:t>
            </a:r>
            <a:r>
              <a:rPr lang="en-US" sz="250" dirty="0"/>
              <a:t> 105.226 </a:t>
            </a:r>
            <a:r>
              <a:rPr lang="en-US" sz="250" dirty="0" err="1"/>
              <a:t>ms</a:t>
            </a:r>
            <a:r>
              <a:rPr lang="en-US" sz="250" dirty="0"/>
              <a:t>, Optimization 290.538 </a:t>
            </a:r>
            <a:r>
              <a:rPr lang="en-US" sz="250" dirty="0" err="1"/>
              <a:t>ms</a:t>
            </a:r>
            <a:r>
              <a:rPr lang="en-US" sz="250" dirty="0"/>
              <a:t>, Emission 170.609 </a:t>
            </a:r>
            <a:r>
              <a:rPr lang="en-US" sz="250" dirty="0" err="1"/>
              <a:t>ms</a:t>
            </a:r>
            <a:r>
              <a:rPr lang="en-US" sz="250" dirty="0"/>
              <a:t>, Total 573.036 </a:t>
            </a:r>
            <a:r>
              <a:rPr lang="en-US" sz="250" dirty="0" err="1"/>
              <a:t>ms</a:t>
            </a:r>
            <a:endParaRPr lang="en-US" sz="250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Execution Time: 616.528 </a:t>
            </a:r>
            <a:r>
              <a:rPr lang="en-US" sz="250" dirty="0" err="1"/>
              <a:t>ms</a:t>
            </a:r>
            <a:endParaRPr lang="en-US" sz="250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(78 rows)</a:t>
            </a:r>
            <a:endParaRPr sz="25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29/47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6491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592484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</a:pPr>
            <a:r>
              <a:rPr lang="ru-RU" dirty="0"/>
              <a:t>Помощники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4294967295"/>
          </p:nvPr>
        </p:nvSpPr>
        <p:spPr>
          <a:xfrm>
            <a:off x="480917" y="1025360"/>
            <a:ext cx="2592484" cy="15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12000" b="1" dirty="0"/>
              <a:t>1</a:t>
            </a:r>
            <a:endParaRPr sz="12000" b="1" dirty="0"/>
          </a:p>
        </p:txBody>
      </p:sp>
    </p:spTree>
    <p:extLst>
      <p:ext uri="{BB962C8B-B14F-4D97-AF65-F5344CB8AC3E}">
        <p14:creationId xmlns:p14="http://schemas.microsoft.com/office/powerpoint/2010/main" val="1678117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Index Scan using </a:t>
            </a:r>
            <a:r>
              <a:rPr lang="en-US" sz="250" dirty="0" err="1"/>
              <a:t>personal_grades_reference_id_key</a:t>
            </a:r>
            <a:r>
              <a:rPr lang="en-US" sz="250" dirty="0"/>
              <a:t> on </a:t>
            </a:r>
            <a:r>
              <a:rPr lang="en-US" sz="250" dirty="0" err="1"/>
              <a:t>personal_grades</a:t>
            </a:r>
            <a:r>
              <a:rPr lang="en-US" sz="250" dirty="0"/>
              <a:t> g  (cost=0.42..2882542.35 rows=1 width=32) (actual time=572.884..572.898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Index Cond: ((</a:t>
            </a:r>
            <a:r>
              <a:rPr lang="en-US" sz="250" dirty="0" err="1"/>
              <a:t>student_id</a:t>
            </a:r>
            <a:r>
              <a:rPr lang="en-US" sz="250" dirty="0"/>
              <a:t> = '623611ef-3c03-42da-80c5-91925cddd720'::</a:t>
            </a:r>
            <a:r>
              <a:rPr lang="en-US" sz="250" dirty="0" err="1"/>
              <a:t>uuid</a:t>
            </a:r>
            <a:r>
              <a:rPr lang="en-US" sz="250" dirty="0"/>
              <a:t>) AND (</a:t>
            </a:r>
            <a:r>
              <a:rPr lang="en-US" sz="250" dirty="0" err="1"/>
              <a:t>reference_id</a:t>
            </a:r>
            <a:r>
              <a:rPr lang="en-US" sz="250" dirty="0"/>
              <a:t> = 52))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Buffers: shared hit=183 read=24 dirtied=1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</a:t>
            </a:r>
            <a:r>
              <a:rPr lang="en-US" sz="250" dirty="0" err="1"/>
              <a:t>SubPlan</a:t>
            </a:r>
            <a:r>
              <a:rPr lang="en-US" sz="250" dirty="0"/>
              <a:t> 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-&gt;  Aggregate  (cost=2882541.67..2882541.68 rows=1 width=32) (actual time=4.523..4.533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Buffers: shared hit=176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-&gt;  Subquery Scan on t  (cost=2882541.50..2882541.62 rows=10 width=848) (actual time=3.730..3.742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Buffers: shared hit=176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-&gt;  Sort  (cost=2882541.50..2882541.52 rows=10 width=856) (actual time=3.571..3.580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Sort Key: t_1."position"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Sort Method: quicksort  Memory: 201kB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Buffers: shared hit=176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-&gt;  Index Scan using </a:t>
            </a:r>
            <a:r>
              <a:rPr lang="en-US" sz="250" dirty="0" err="1"/>
              <a:t>personal_topics_grade_id_key</a:t>
            </a:r>
            <a:r>
              <a:rPr lang="en-US" sz="250" dirty="0"/>
              <a:t> on </a:t>
            </a:r>
            <a:r>
              <a:rPr lang="en-US" sz="250" dirty="0" err="1"/>
              <a:t>personal_topics</a:t>
            </a:r>
            <a:r>
              <a:rPr lang="en-US" sz="250" dirty="0"/>
              <a:t> t_1  (cost=0.43..2882541.33 rows=10 width=856) (actual time=3.386..3.398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Index Cond: (</a:t>
            </a:r>
            <a:r>
              <a:rPr lang="en-US" sz="250" dirty="0" err="1"/>
              <a:t>grade_id</a:t>
            </a:r>
            <a:r>
              <a:rPr lang="en-US" sz="250" dirty="0"/>
              <a:t> = g.id)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Buffers: shared hit=173 read=24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I/O Timings: read=0.452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</a:t>
            </a:r>
            <a:r>
              <a:rPr lang="en-US" sz="250" dirty="0" err="1"/>
              <a:t>SubPlan</a:t>
            </a:r>
            <a:r>
              <a:rPr lang="en-US" sz="250" dirty="0"/>
              <a:t> 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-&gt;  Aggregate  (cost=288254.02..288254.03 rows=1 width=32) (actual time=2.937..2.945 rows=1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-&gt;  Subquery Scan on </a:t>
            </a:r>
            <a:r>
              <a:rPr lang="en-US" sz="250" dirty="0" err="1"/>
              <a:t>ch</a:t>
            </a:r>
            <a:r>
              <a:rPr lang="en-US" sz="250" dirty="0"/>
              <a:t>  (cost=288253.60..288253.90 rows=24 width=335) (actual time=2.610..2.638 rows=5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-&gt;  Sort  (cost=288253.60..288253.66 rows=24 width=343) (actual time=2.590..2.598 rows=5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Sort Key: ch_1."position"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Sort Method: quicksort  Memory: 199kB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-&gt;  Index Scan using </a:t>
            </a:r>
            <a:r>
              <a:rPr lang="en-US" sz="250" dirty="0" err="1"/>
              <a:t>personal_chapters_topic_id_key</a:t>
            </a:r>
            <a:r>
              <a:rPr lang="en-US" sz="250" dirty="0"/>
              <a:t> on </a:t>
            </a:r>
            <a:r>
              <a:rPr lang="en-US" sz="250" dirty="0" err="1"/>
              <a:t>personal_chapters</a:t>
            </a:r>
            <a:r>
              <a:rPr lang="en-US" sz="250" dirty="0"/>
              <a:t> ch_1  (cost=0.43..288253.05 rows=24 width=343) (actual time=0.658..2.525 rows=5 loops=1)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Index Cond: (</a:t>
            </a:r>
            <a:r>
              <a:rPr lang="en-US" sz="250" dirty="0" err="1"/>
              <a:t>topic_id</a:t>
            </a:r>
            <a:r>
              <a:rPr lang="en-US" sz="250" dirty="0"/>
              <a:t> = t_1.id)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Buffers: shared hit=170 read=23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I/O Timings: read=0.219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</a:t>
            </a:r>
            <a:r>
              <a:rPr lang="en-US" sz="250" dirty="0" err="1"/>
              <a:t>SubPlan</a:t>
            </a:r>
            <a:r>
              <a:rPr lang="en-US" sz="250" dirty="0"/>
              <a:t> 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-&gt;  Aggregate  (cost=12010.48..12010.49 rows=1 width=32) (actual time=0.483..0.484 rows=1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-&gt;  Subquery Scan on l  (cost=12005.74..12009.12 rows=271 width=1579) (actual time=0.386..0.395 rows=5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-&gt;  Sort  (cost=12005.74..12006.41 rows=271 width=1587) (actual time=0.380..0.381 rows=5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Sort Key: l_1."position"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Sort Method: quicksort  Memory: 57kB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-&gt;  Index Scan using </a:t>
            </a:r>
            <a:r>
              <a:rPr lang="en-US" sz="250" dirty="0" err="1"/>
              <a:t>personal_lessons_chapter_id_key</a:t>
            </a:r>
            <a:r>
              <a:rPr lang="en-US" sz="250" dirty="0"/>
              <a:t> on </a:t>
            </a:r>
            <a:r>
              <a:rPr lang="en-US" sz="250" dirty="0" err="1"/>
              <a:t>personal_lessons</a:t>
            </a:r>
            <a:r>
              <a:rPr lang="en-US" sz="250" dirty="0"/>
              <a:t> l_1  (cost=0.56..11994.79 rows=271 width=1587) (actual time=0.110..0.366 rows=5 loops=5)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Index Cond: (</a:t>
            </a:r>
            <a:r>
              <a:rPr lang="en-US" sz="250" dirty="0" err="1"/>
              <a:t>chapter_id</a:t>
            </a:r>
            <a:r>
              <a:rPr lang="en-US" sz="250" dirty="0"/>
              <a:t> = ch_1.id)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Buffers: shared hit=166 read=22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I/O Timings: read=0.208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</a:t>
            </a:r>
            <a:r>
              <a:rPr lang="en-US" sz="250" dirty="0" err="1"/>
              <a:t>SubPlan</a:t>
            </a:r>
            <a:r>
              <a:rPr lang="en-US" sz="250" dirty="0"/>
              <a:t> 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-&gt;  Aggregate  (cost=44.20..44.21 rows=1 width=32) (actual time=0.061..0.061 rows=1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-&gt;  Subquery Scan on c  (cost=36.90..42.11 rows=417 width=715) (actual time=0.018..0.022 rows=4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-&gt;  Sort  (cost=36.90..37.94 rows=417 width=691) (actual time=0.016..0.017 rows=4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Sort Key: c_1."position"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Sort Method: quicksort  Memory: 29kB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-&gt;  Index Scan using </a:t>
            </a:r>
            <a:r>
              <a:rPr lang="en-US" sz="250" dirty="0" err="1"/>
              <a:t>personal_cards_lesson_id_key</a:t>
            </a:r>
            <a:r>
              <a:rPr lang="en-US" sz="250" dirty="0"/>
              <a:t> on </a:t>
            </a:r>
            <a:r>
              <a:rPr lang="en-US" sz="250" dirty="0" err="1"/>
              <a:t>personal_cards</a:t>
            </a:r>
            <a:r>
              <a:rPr lang="en-US" sz="250" dirty="0"/>
              <a:t> c_1  (cost=0.56..18.75 rows=417 width=691) (actual time=0.008..0.014 rows=4 loops=27)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Index Cond: (</a:t>
            </a:r>
            <a:r>
              <a:rPr lang="en-US" sz="250" dirty="0" err="1"/>
              <a:t>lesson_id</a:t>
            </a:r>
            <a:r>
              <a:rPr lang="en-US" sz="250" dirty="0"/>
              <a:t> = l_1.id)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Filter: (deleted IS FALSE)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Buffers: shared hit=134 read=21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                                                                                                        I/O Timings: read=0.192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Planning Time: 3.397 </a:t>
            </a:r>
            <a:r>
              <a:rPr lang="en-US" sz="250" dirty="0" err="1"/>
              <a:t>ms</a:t>
            </a:r>
            <a:endParaRPr lang="en-US" sz="250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JIT: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Functions: 50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Options: </a:t>
            </a:r>
            <a:r>
              <a:rPr lang="en-US" sz="250" dirty="0" err="1"/>
              <a:t>Inlining</a:t>
            </a:r>
            <a:r>
              <a:rPr lang="en-US" sz="250" dirty="0"/>
              <a:t> true, Optimization true, Expressions true, Deforming true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  Timing: Generation 6.664 </a:t>
            </a:r>
            <a:r>
              <a:rPr lang="en-US" sz="250" dirty="0" err="1"/>
              <a:t>ms</a:t>
            </a:r>
            <a:r>
              <a:rPr lang="en-US" sz="250" dirty="0"/>
              <a:t>, </a:t>
            </a:r>
            <a:r>
              <a:rPr lang="en-US" sz="250" dirty="0" err="1"/>
              <a:t>Inlining</a:t>
            </a:r>
            <a:r>
              <a:rPr lang="en-US" sz="250" dirty="0"/>
              <a:t> 105.226 </a:t>
            </a:r>
            <a:r>
              <a:rPr lang="en-US" sz="250" dirty="0" err="1"/>
              <a:t>ms</a:t>
            </a:r>
            <a:r>
              <a:rPr lang="en-US" sz="250" dirty="0"/>
              <a:t>, Optimization 290.538 </a:t>
            </a:r>
            <a:r>
              <a:rPr lang="en-US" sz="250" dirty="0" err="1"/>
              <a:t>ms</a:t>
            </a:r>
            <a:r>
              <a:rPr lang="en-US" sz="250" dirty="0"/>
              <a:t>, Emission 170.609 </a:t>
            </a:r>
            <a:r>
              <a:rPr lang="en-US" sz="250" dirty="0" err="1"/>
              <a:t>ms</a:t>
            </a:r>
            <a:r>
              <a:rPr lang="en-US" sz="250" dirty="0"/>
              <a:t>, Total 573.036 </a:t>
            </a:r>
            <a:r>
              <a:rPr lang="en-US" sz="250" dirty="0" err="1"/>
              <a:t>ms</a:t>
            </a:r>
            <a:endParaRPr lang="en-US" sz="250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 Execution Time: 616.528 </a:t>
            </a:r>
            <a:r>
              <a:rPr lang="en-US" sz="250" dirty="0" err="1"/>
              <a:t>ms</a:t>
            </a:r>
            <a:endParaRPr lang="en-US" sz="250" dirty="0"/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50" dirty="0"/>
              <a:t>(78 rows)</a:t>
            </a:r>
            <a:endParaRPr sz="25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30/47</a:t>
            </a:r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B99D74-6113-4022-892D-52149DF3A5A3}"/>
              </a:ext>
            </a:extLst>
          </p:cNvPr>
          <p:cNvSpPr/>
          <p:nvPr/>
        </p:nvSpPr>
        <p:spPr>
          <a:xfrm>
            <a:off x="572322" y="3743119"/>
            <a:ext cx="3348416" cy="5920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B3BCA-7284-4A27-8607-F5904FD08119}"/>
              </a:ext>
            </a:extLst>
          </p:cNvPr>
          <p:cNvSpPr txBox="1"/>
          <p:nvPr/>
        </p:nvSpPr>
        <p:spPr>
          <a:xfrm>
            <a:off x="4039148" y="131568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833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-&gt;  Index Scan using </a:t>
            </a:r>
            <a:r>
              <a:rPr lang="en-US" sz="1100" dirty="0" err="1">
                <a:latin typeface="Consolas" panose="020B0609020204030204" pitchFamily="49" charset="0"/>
              </a:rPr>
              <a:t>personal_cards_lesson_id_key</a:t>
            </a:r>
            <a:r>
              <a:rPr lang="en-US" sz="1100" dirty="0">
                <a:latin typeface="Consolas" panose="020B0609020204030204" pitchFamily="49" charset="0"/>
              </a:rPr>
              <a:t> on </a:t>
            </a:r>
            <a:r>
              <a:rPr lang="en-US" sz="1100" dirty="0" err="1">
                <a:latin typeface="Consolas" panose="020B0609020204030204" pitchFamily="49" charset="0"/>
              </a:rPr>
              <a:t>personal_cards</a:t>
            </a:r>
            <a:r>
              <a:rPr lang="en-US" sz="1100" dirty="0">
                <a:latin typeface="Consolas" panose="020B0609020204030204" pitchFamily="49" charset="0"/>
              </a:rPr>
              <a:t> c_1  </a:t>
            </a:r>
            <a:endParaRPr lang="ru-RU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ru-RU" sz="1100" dirty="0">
                <a:latin typeface="Consolas" panose="020B0609020204030204" pitchFamily="49" charset="0"/>
              </a:rPr>
              <a:t>  </a:t>
            </a:r>
            <a:r>
              <a:rPr lang="en-US" sz="1100" dirty="0">
                <a:latin typeface="Consolas" panose="020B0609020204030204" pitchFamily="49" charset="0"/>
              </a:rPr>
              <a:t>(cost=0.56..18.75 rows=417 width=691) (actual time=0.008..0.014 rows=4 loops=27)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Index Cond: (</a:t>
            </a:r>
            <a:r>
              <a:rPr lang="en-US" sz="1100" dirty="0" err="1">
                <a:latin typeface="Consolas" panose="020B0609020204030204" pitchFamily="49" charset="0"/>
              </a:rPr>
              <a:t>lesson_id</a:t>
            </a:r>
            <a:r>
              <a:rPr lang="en-US" sz="1100" dirty="0">
                <a:latin typeface="Consolas" panose="020B0609020204030204" pitchFamily="49" charset="0"/>
              </a:rPr>
              <a:t> = l_1.id)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Filter: (deleted IS FALSE)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Buffers: shared hit=134 read=21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I/O Timings: read=0.192</a:t>
            </a:r>
          </a:p>
          <a:p>
            <a:pPr marL="146939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Planning Time: 3.397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endParaRPr lang="en-US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JIT: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 Functions: 50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 Options: </a:t>
            </a:r>
            <a:r>
              <a:rPr lang="en-US" sz="1100" dirty="0" err="1">
                <a:latin typeface="Consolas" panose="020B0609020204030204" pitchFamily="49" charset="0"/>
              </a:rPr>
              <a:t>Inlining</a:t>
            </a:r>
            <a:r>
              <a:rPr lang="en-US" sz="1100" dirty="0">
                <a:latin typeface="Consolas" panose="020B0609020204030204" pitchFamily="49" charset="0"/>
              </a:rPr>
              <a:t> true, Optimization true, Expressions true, Deforming true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 Timing: Generation 6.664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</a:t>
            </a:r>
            <a:r>
              <a:rPr lang="en-US" sz="1100" dirty="0" err="1">
                <a:latin typeface="Consolas" panose="020B0609020204030204" pitchFamily="49" charset="0"/>
              </a:rPr>
              <a:t>Inlining</a:t>
            </a:r>
            <a:r>
              <a:rPr lang="en-US" sz="1100" dirty="0">
                <a:latin typeface="Consolas" panose="020B0609020204030204" pitchFamily="49" charset="0"/>
              </a:rPr>
              <a:t> 105.226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Optimization 290.538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Emission 170.609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</a:t>
            </a:r>
            <a:endParaRPr lang="ru-RU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ru-RU" sz="1100" dirty="0">
                <a:latin typeface="Consolas" panose="020B0609020204030204" pitchFamily="49" charset="0"/>
              </a:rPr>
              <a:t>   </a:t>
            </a:r>
            <a:r>
              <a:rPr lang="en-US" sz="1100" dirty="0">
                <a:latin typeface="Consolas" panose="020B0609020204030204" pitchFamily="49" charset="0"/>
              </a:rPr>
              <a:t>Total 573.036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endParaRPr lang="en-US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Execution Time: 616.528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endParaRPr sz="11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31/47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B3BCA-7284-4A27-8607-F5904FD08119}"/>
              </a:ext>
            </a:extLst>
          </p:cNvPr>
          <p:cNvSpPr txBox="1"/>
          <p:nvPr/>
        </p:nvSpPr>
        <p:spPr>
          <a:xfrm>
            <a:off x="4039148" y="131568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72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-&gt;  Index Scan using </a:t>
            </a:r>
            <a:r>
              <a:rPr lang="en-US" sz="1100" dirty="0" err="1">
                <a:latin typeface="Consolas" panose="020B0609020204030204" pitchFamily="49" charset="0"/>
              </a:rPr>
              <a:t>personal_cards_lesson_id_key</a:t>
            </a:r>
            <a:r>
              <a:rPr lang="en-US" sz="1100" dirty="0">
                <a:latin typeface="Consolas" panose="020B0609020204030204" pitchFamily="49" charset="0"/>
              </a:rPr>
              <a:t> on </a:t>
            </a:r>
            <a:r>
              <a:rPr lang="en-US" sz="1100" dirty="0" err="1">
                <a:latin typeface="Consolas" panose="020B0609020204030204" pitchFamily="49" charset="0"/>
              </a:rPr>
              <a:t>personal_cards</a:t>
            </a:r>
            <a:r>
              <a:rPr lang="en-US" sz="1100" dirty="0">
                <a:latin typeface="Consolas" panose="020B0609020204030204" pitchFamily="49" charset="0"/>
              </a:rPr>
              <a:t> c_1  </a:t>
            </a:r>
            <a:endParaRPr lang="ru-RU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ru-RU" sz="1100" dirty="0">
                <a:latin typeface="Consolas" panose="020B0609020204030204" pitchFamily="49" charset="0"/>
              </a:rPr>
              <a:t>  </a:t>
            </a:r>
            <a:r>
              <a:rPr lang="en-US" sz="1100" dirty="0">
                <a:latin typeface="Consolas" panose="020B0609020204030204" pitchFamily="49" charset="0"/>
              </a:rPr>
              <a:t>(cost=0.56..18.75 rows=</a:t>
            </a:r>
            <a:r>
              <a:rPr lang="en-US" sz="1100" dirty="0">
                <a:solidFill>
                  <a:srgbClr val="FF0000"/>
                </a:solidFill>
                <a:latin typeface="Consolas" panose="020B0609020204030204" pitchFamily="49" charset="0"/>
              </a:rPr>
              <a:t>417</a:t>
            </a:r>
            <a:r>
              <a:rPr lang="en-US" sz="1100" dirty="0">
                <a:latin typeface="Consolas" panose="020B0609020204030204" pitchFamily="49" charset="0"/>
              </a:rPr>
              <a:t> width=691) (actual time=0.008..0.014 rows=</a:t>
            </a:r>
            <a:r>
              <a:rPr lang="en-US" sz="1100" dirty="0">
                <a:solidFill>
                  <a:srgbClr val="FF0000"/>
                </a:solidFill>
                <a:latin typeface="Consolas" panose="020B0609020204030204" pitchFamily="49" charset="0"/>
              </a:rPr>
              <a:t>4</a:t>
            </a:r>
            <a:r>
              <a:rPr lang="en-US" sz="1100" dirty="0">
                <a:latin typeface="Consolas" panose="020B0609020204030204" pitchFamily="49" charset="0"/>
              </a:rPr>
              <a:t> loops=27)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Index Cond: (</a:t>
            </a:r>
            <a:r>
              <a:rPr lang="en-US" sz="1100" dirty="0" err="1">
                <a:latin typeface="Consolas" panose="020B0609020204030204" pitchFamily="49" charset="0"/>
              </a:rPr>
              <a:t>lesson_id</a:t>
            </a:r>
            <a:r>
              <a:rPr lang="en-US" sz="1100" dirty="0">
                <a:latin typeface="Consolas" panose="020B0609020204030204" pitchFamily="49" charset="0"/>
              </a:rPr>
              <a:t> = l_1.id)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Filter: (deleted IS FALSE)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Buffers: shared hit=134 read=21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I/O Timings: read=0.192</a:t>
            </a:r>
          </a:p>
          <a:p>
            <a:pPr marL="146939" indent="0">
              <a:buNone/>
            </a:pPr>
            <a:endParaRPr lang="en-US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Planning Time: 3.397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endParaRPr lang="en-US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FF0000"/>
                </a:solidFill>
                <a:latin typeface="Consolas" panose="020B0609020204030204" pitchFamily="49" charset="0"/>
              </a:rPr>
              <a:t>JIT</a:t>
            </a:r>
            <a:r>
              <a:rPr lang="en-US" sz="1100" dirty="0">
                <a:latin typeface="Consolas" panose="020B0609020204030204" pitchFamily="49" charset="0"/>
              </a:rPr>
              <a:t>: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 Functions: 50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 Options: </a:t>
            </a:r>
            <a:r>
              <a:rPr lang="en-US" sz="1100" dirty="0" err="1">
                <a:latin typeface="Consolas" panose="020B0609020204030204" pitchFamily="49" charset="0"/>
              </a:rPr>
              <a:t>Inlining</a:t>
            </a:r>
            <a:r>
              <a:rPr lang="en-US" sz="1100" dirty="0">
                <a:latin typeface="Consolas" panose="020B0609020204030204" pitchFamily="49" charset="0"/>
              </a:rPr>
              <a:t> true, Optimization true, Expressions true, Deforming true</a:t>
            </a: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  Timing: Generation 6.664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</a:t>
            </a:r>
            <a:r>
              <a:rPr lang="en-US" sz="1100" dirty="0" err="1">
                <a:latin typeface="Consolas" panose="020B0609020204030204" pitchFamily="49" charset="0"/>
              </a:rPr>
              <a:t>Inlining</a:t>
            </a:r>
            <a:r>
              <a:rPr lang="en-US" sz="1100" dirty="0">
                <a:latin typeface="Consolas" panose="020B0609020204030204" pitchFamily="49" charset="0"/>
              </a:rPr>
              <a:t> 105.226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Optimization 290.538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Emission 170.609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r>
              <a:rPr lang="en-US" sz="1100" dirty="0">
                <a:latin typeface="Consolas" panose="020B0609020204030204" pitchFamily="49" charset="0"/>
              </a:rPr>
              <a:t>, </a:t>
            </a:r>
            <a:endParaRPr lang="ru-RU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ru-RU" sz="1100" dirty="0">
                <a:latin typeface="Consolas" panose="020B0609020204030204" pitchFamily="49" charset="0"/>
              </a:rPr>
              <a:t>   </a:t>
            </a:r>
            <a:r>
              <a:rPr lang="en-US" sz="1100" dirty="0">
                <a:latin typeface="Consolas" panose="020B0609020204030204" pitchFamily="49" charset="0"/>
              </a:rPr>
              <a:t>Total 573.036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endParaRPr lang="en-US" sz="1100" dirty="0">
              <a:latin typeface="Consolas" panose="020B0609020204030204" pitchFamily="49" charset="0"/>
            </a:endParaRPr>
          </a:p>
          <a:p>
            <a:pPr marL="146939" indent="0">
              <a:buNone/>
            </a:pPr>
            <a:r>
              <a:rPr lang="en-US" sz="1100" dirty="0">
                <a:latin typeface="Consolas" panose="020B0609020204030204" pitchFamily="49" charset="0"/>
              </a:rPr>
              <a:t> Execution Time: 616.528 </a:t>
            </a:r>
            <a:r>
              <a:rPr lang="en-US" sz="1100" dirty="0" err="1">
                <a:latin typeface="Consolas" panose="020B0609020204030204" pitchFamily="49" charset="0"/>
              </a:rPr>
              <a:t>ms</a:t>
            </a:r>
            <a:endParaRPr sz="11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32/47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B3BCA-7284-4A27-8607-F5904FD08119}"/>
              </a:ext>
            </a:extLst>
          </p:cNvPr>
          <p:cNvSpPr txBox="1"/>
          <p:nvPr/>
        </p:nvSpPr>
        <p:spPr>
          <a:xfrm>
            <a:off x="4039148" y="131568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196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explain select distinct </a:t>
            </a:r>
            <a:r>
              <a:rPr lang="en-US" sz="1400" dirty="0" err="1">
                <a:latin typeface="Consolas" panose="020B0609020204030204" pitchFamily="49" charset="0"/>
              </a:rPr>
              <a:t>lesson_id</a:t>
            </a:r>
            <a:r>
              <a:rPr lang="en-US" sz="1400" dirty="0">
                <a:latin typeface="Consolas" panose="020B0609020204030204" pitchFamily="49" charset="0"/>
              </a:rPr>
              <a:t> from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                   QUERY PLAN                                                        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---------------------------------------------------------------------------------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Unique  (cost=0.56..1257422.12 rows=151734 width=8)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  -&gt;  Index Only Scan using </a:t>
            </a:r>
            <a:r>
              <a:rPr lang="en-US" sz="1400" dirty="0" err="1">
                <a:latin typeface="Consolas" panose="020B0609020204030204" pitchFamily="49" charset="0"/>
              </a:rPr>
              <a:t>personal_cards_lesson_id_key</a:t>
            </a:r>
            <a:r>
              <a:rPr lang="en-US" sz="1400" dirty="0">
                <a:latin typeface="Consolas" panose="020B0609020204030204" pitchFamily="49" charset="0"/>
              </a:rPr>
              <a:t> on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  (cost=0.56..1092318.52 rows=66041439 width=8)</a:t>
            </a:r>
            <a:endParaRPr lang="ru-RU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select count(*), count(distinct </a:t>
            </a:r>
            <a:r>
              <a:rPr lang="en-US" sz="1400" dirty="0" err="1">
                <a:latin typeface="Consolas" panose="020B0609020204030204" pitchFamily="49" charset="0"/>
              </a:rPr>
              <a:t>lesson_id</a:t>
            </a:r>
            <a:r>
              <a:rPr lang="en-US" sz="1400" dirty="0">
                <a:latin typeface="Consolas" panose="020B0609020204030204" pitchFamily="49" charset="0"/>
              </a:rPr>
              <a:t>) from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 count   |  count  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----------+----------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65844906 | 22326223</a:t>
            </a:r>
            <a:endParaRPr lang="ru-RU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sz="14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33/47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B3BCA-7284-4A27-8607-F5904FD08119}"/>
              </a:ext>
            </a:extLst>
          </p:cNvPr>
          <p:cNvSpPr txBox="1"/>
          <p:nvPr/>
        </p:nvSpPr>
        <p:spPr>
          <a:xfrm>
            <a:off x="4039148" y="131568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60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select count(*), count(distinct </a:t>
            </a:r>
            <a:r>
              <a:rPr lang="en-US" sz="1400" dirty="0" err="1">
                <a:latin typeface="Consolas" panose="020B0609020204030204" pitchFamily="49" charset="0"/>
              </a:rPr>
              <a:t>lesson_id</a:t>
            </a:r>
            <a:r>
              <a:rPr lang="en-US" sz="1400" dirty="0">
                <a:latin typeface="Consolas" panose="020B0609020204030204" pitchFamily="49" charset="0"/>
              </a:rPr>
              <a:t>) from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 count   |  count  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----------+----------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nsolas" panose="020B0609020204030204" pitchFamily="49" charset="0"/>
              </a:rPr>
              <a:t>65844906</a:t>
            </a:r>
            <a:r>
              <a:rPr lang="en-US" sz="1400" dirty="0">
                <a:latin typeface="Consolas" panose="020B0609020204030204" pitchFamily="49" charset="0"/>
              </a:rPr>
              <a:t> |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22326223</a:t>
            </a:r>
            <a:endParaRPr lang="ru-RU" sz="1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select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22326223</a:t>
            </a:r>
            <a:r>
              <a:rPr lang="en-US" sz="1400" dirty="0">
                <a:latin typeface="Consolas" panose="020B0609020204030204" pitchFamily="49" charset="0"/>
              </a:rPr>
              <a:t>::float/</a:t>
            </a:r>
            <a:r>
              <a:rPr lang="en-US" sz="1400" dirty="0">
                <a:solidFill>
                  <a:srgbClr val="00B0F0"/>
                </a:solidFill>
                <a:latin typeface="Consolas" panose="020B0609020204030204" pitchFamily="49" charset="0"/>
              </a:rPr>
              <a:t>65844906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     ?column?     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--------------------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0.3390728965426726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alter table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 alter </a:t>
            </a:r>
            <a:r>
              <a:rPr lang="en-US" sz="1400" dirty="0" err="1">
                <a:latin typeface="Consolas" panose="020B0609020204030204" pitchFamily="49" charset="0"/>
              </a:rPr>
              <a:t>lesson_id</a:t>
            </a:r>
            <a:r>
              <a:rPr lang="en-US" sz="1400" dirty="0">
                <a:latin typeface="Consolas" panose="020B0609020204030204" pitchFamily="49" charset="0"/>
              </a:rPr>
              <a:t> set (</a:t>
            </a:r>
            <a:r>
              <a:rPr lang="en-US" sz="1400" dirty="0" err="1">
                <a:latin typeface="Consolas" panose="020B0609020204030204" pitchFamily="49" charset="0"/>
              </a:rPr>
              <a:t>n_distinct</a:t>
            </a:r>
            <a:r>
              <a:rPr lang="en-US" sz="1400" dirty="0">
                <a:latin typeface="Consolas" panose="020B0609020204030204" pitchFamily="49" charset="0"/>
              </a:rPr>
              <a:t>=-0.4);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analyze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34/47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B3BCA-7284-4A27-8607-F5904FD08119}"/>
              </a:ext>
            </a:extLst>
          </p:cNvPr>
          <p:cNvSpPr txBox="1"/>
          <p:nvPr/>
        </p:nvSpPr>
        <p:spPr>
          <a:xfrm>
            <a:off x="4039148" y="131568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5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select count(*), count(distinct </a:t>
            </a:r>
            <a:r>
              <a:rPr lang="en-US" sz="1400" dirty="0" err="1">
                <a:latin typeface="Consolas" panose="020B0609020204030204" pitchFamily="49" charset="0"/>
              </a:rPr>
              <a:t>lesson_id</a:t>
            </a:r>
            <a:r>
              <a:rPr lang="en-US" sz="1400" dirty="0">
                <a:latin typeface="Consolas" panose="020B0609020204030204" pitchFamily="49" charset="0"/>
              </a:rPr>
              <a:t>) from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 count   |  count  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----------+----------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nsolas" panose="020B0609020204030204" pitchFamily="49" charset="0"/>
              </a:rPr>
              <a:t>65844906</a:t>
            </a:r>
            <a:r>
              <a:rPr lang="en-US" sz="1400" dirty="0">
                <a:latin typeface="Consolas" panose="020B0609020204030204" pitchFamily="49" charset="0"/>
              </a:rPr>
              <a:t> |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22326223</a:t>
            </a:r>
            <a:endParaRPr lang="ru-RU" sz="1400" dirty="0">
              <a:solidFill>
                <a:schemeClr val="accent6"/>
              </a:solidFill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select </a:t>
            </a:r>
            <a:r>
              <a:rPr lang="en-US" sz="1400" dirty="0">
                <a:solidFill>
                  <a:schemeClr val="accent6"/>
                </a:solidFill>
                <a:latin typeface="Consolas" panose="020B0609020204030204" pitchFamily="49" charset="0"/>
              </a:rPr>
              <a:t>22326223</a:t>
            </a:r>
            <a:r>
              <a:rPr lang="en-US" sz="1400" dirty="0">
                <a:latin typeface="Consolas" panose="020B0609020204030204" pitchFamily="49" charset="0"/>
              </a:rPr>
              <a:t>::float/</a:t>
            </a:r>
            <a:r>
              <a:rPr lang="en-US" sz="1400" dirty="0">
                <a:solidFill>
                  <a:srgbClr val="00B0F0"/>
                </a:solidFill>
                <a:latin typeface="Consolas" panose="020B0609020204030204" pitchFamily="49" charset="0"/>
              </a:rPr>
              <a:t>65844906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     ?column?     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--------------------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 0.3390728965426726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alter table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 alter </a:t>
            </a:r>
            <a:r>
              <a:rPr lang="en-US" sz="1400" dirty="0" err="1">
                <a:latin typeface="Consolas" panose="020B0609020204030204" pitchFamily="49" charset="0"/>
              </a:rPr>
              <a:t>lesson_id</a:t>
            </a:r>
            <a:r>
              <a:rPr lang="en-US" sz="1400" dirty="0">
                <a:latin typeface="Consolas" panose="020B0609020204030204" pitchFamily="49" charset="0"/>
              </a:rPr>
              <a:t> set (</a:t>
            </a:r>
            <a:r>
              <a:rPr lang="en-US" sz="1400" dirty="0" err="1">
                <a:latin typeface="Consolas" panose="020B0609020204030204" pitchFamily="49" charset="0"/>
              </a:rPr>
              <a:t>n_distinct</a:t>
            </a:r>
            <a:r>
              <a:rPr lang="en-US" sz="1400" dirty="0">
                <a:latin typeface="Consolas" panose="020B0609020204030204" pitchFamily="49" charset="0"/>
              </a:rPr>
              <a:t>=-0.4);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400" dirty="0">
                <a:latin typeface="Consolas" panose="020B0609020204030204" pitchFamily="49" charset="0"/>
              </a:rPr>
              <a:t>analyze </a:t>
            </a:r>
            <a:r>
              <a:rPr lang="en-US" sz="1400" dirty="0" err="1">
                <a:latin typeface="Consolas" panose="020B0609020204030204" pitchFamily="49" charset="0"/>
              </a:rPr>
              <a:t>personal_cards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800" b="1" dirty="0">
                <a:latin typeface="Consolas" panose="020B0609020204030204" pitchFamily="49" charset="0"/>
              </a:rPr>
              <a:t>616 </a:t>
            </a:r>
            <a:r>
              <a:rPr lang="en-US" sz="1800" b="1" dirty="0" err="1">
                <a:latin typeface="Consolas" panose="020B0609020204030204" pitchFamily="49" charset="0"/>
              </a:rPr>
              <a:t>мс</a:t>
            </a:r>
            <a:r>
              <a:rPr lang="en-US" sz="1800" b="1" dirty="0">
                <a:latin typeface="Consolas" panose="020B0609020204030204" pitchFamily="49" charset="0"/>
              </a:rPr>
              <a:t> -&gt; 4 </a:t>
            </a:r>
            <a:r>
              <a:rPr lang="en-US" sz="1800" b="1" dirty="0" err="1">
                <a:latin typeface="Consolas" panose="020B0609020204030204" pitchFamily="49" charset="0"/>
              </a:rPr>
              <a:t>мс</a:t>
            </a:r>
            <a:endParaRPr lang="en-US" sz="1800" b="1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35/47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B3BCA-7284-4A27-8607-F5904FD08119}"/>
              </a:ext>
            </a:extLst>
          </p:cNvPr>
          <p:cNvSpPr txBox="1"/>
          <p:nvPr/>
        </p:nvSpPr>
        <p:spPr>
          <a:xfrm>
            <a:off x="4039148" y="131568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075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01725"/>
            <a:ext cx="8261046" cy="344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/>
              <a:t>2.4 </a:t>
            </a:r>
            <a:r>
              <a:rPr lang="ru-RU" sz="2400" dirty="0"/>
              <a:t>Пытаемся понять, что имел в виду автор запроса.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36/47</a:t>
            </a:r>
            <a:endParaRPr dirty="0"/>
          </a:p>
        </p:txBody>
      </p:sp>
      <p:pic>
        <p:nvPicPr>
          <p:cNvPr id="3" name="Рисунок 2" descr="Изображение выглядит как желтый, сиденье, сидит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F4634D47-DAE3-49ED-9895-35FBA4A91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056" y="1635920"/>
            <a:ext cx="4304457" cy="28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56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44645"/>
            <a:ext cx="8261046" cy="340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 SELECT "id", "</a:t>
            </a:r>
            <a:r>
              <a:rPr lang="en-US" sz="1600" dirty="0" err="1">
                <a:latin typeface="Consolas" panose="020B0609020204030204" pitchFamily="49" charset="0"/>
              </a:rPr>
              <a:t>jdbc_id</a:t>
            </a:r>
            <a:r>
              <a:rPr lang="en-US" sz="1600" dirty="0">
                <a:latin typeface="Consolas" panose="020B0609020204030204" pitchFamily="49" charset="0"/>
              </a:rPr>
              <a:t>", ... FROM (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	SELECT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	t.id as </a:t>
            </a:r>
            <a:r>
              <a:rPr lang="en-US" sz="1600" dirty="0" err="1">
                <a:latin typeface="Consolas" panose="020B0609020204030204" pitchFamily="49" charset="0"/>
              </a:rPr>
              <a:t>jdbc_id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	...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	FROM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	tbl_1 as t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	WHERE </a:t>
            </a:r>
            <a:r>
              <a:rPr lang="en-US" sz="1600" dirty="0" err="1">
                <a:latin typeface="Consolas" panose="020B0609020204030204" pitchFamily="49" charset="0"/>
              </a:rPr>
              <a:t>created_at</a:t>
            </a:r>
            <a:r>
              <a:rPr lang="en-US" sz="1600" dirty="0">
                <a:latin typeface="Consolas" panose="020B0609020204030204" pitchFamily="49" charset="0"/>
              </a:rPr>
              <a:t> BETWEEN $5::date - interval $6 day AND $7::date) as x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600" dirty="0">
                <a:latin typeface="Consolas" panose="020B0609020204030204" pitchFamily="49" charset="0"/>
              </a:rPr>
              <a:t>WHERE "</a:t>
            </a:r>
            <a:r>
              <a:rPr lang="en-US" sz="1600" dirty="0" err="1">
                <a:latin typeface="Consolas" panose="020B0609020204030204" pitchFamily="49" charset="0"/>
              </a:rPr>
              <a:t>jdbc_id</a:t>
            </a:r>
            <a:r>
              <a:rPr lang="en-US" sz="1600" dirty="0">
                <a:latin typeface="Consolas" panose="020B0609020204030204" pitchFamily="49" charset="0"/>
              </a:rPr>
              <a:t>" &gt;= $8 AND "</a:t>
            </a:r>
            <a:r>
              <a:rPr lang="en-US" sz="1600" dirty="0" err="1">
                <a:latin typeface="Consolas" panose="020B0609020204030204" pitchFamily="49" charset="0"/>
              </a:rPr>
              <a:t>jdbc_id</a:t>
            </a:r>
            <a:r>
              <a:rPr lang="en-US" sz="1600" dirty="0">
                <a:latin typeface="Consolas" panose="020B0609020204030204" pitchFamily="49" charset="0"/>
              </a:rPr>
              <a:t>" &lt; $9;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37/47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7104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01725"/>
            <a:ext cx="8261046" cy="3444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/>
              <a:t>2.5 </a:t>
            </a:r>
            <a:r>
              <a:rPr lang="ru-RU" sz="2400" dirty="0"/>
              <a:t>Сложный запрос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38/47</a:t>
            </a:r>
            <a:endParaRPr dirty="0"/>
          </a:p>
        </p:txBody>
      </p:sp>
      <p:pic>
        <p:nvPicPr>
          <p:cNvPr id="3" name="Рисунок 2" descr="Изображение выглядит как цепь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6D157BF3-EB36-4799-A9CE-0CC62EBC1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67" y="1633538"/>
            <a:ext cx="4309188" cy="287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785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39/47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C655A-8B7D-4C40-85B3-0D89E893E79E}"/>
              </a:ext>
            </a:extLst>
          </p:cNvPr>
          <p:cNvSpPr txBox="1"/>
          <p:nvPr/>
        </p:nvSpPr>
        <p:spPr>
          <a:xfrm>
            <a:off x="251520" y="908291"/>
            <a:ext cx="8783174" cy="360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SELECT COUNT(*)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FROM "_1_"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INNER JOIN "_2_" ON "_2_"."id" = "_1_"."clb_id"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INNER JOIN "_3_" ON "_3_"."id" = "_2_"."t_id"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WHERE "_3_"."s_id" IN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(SELECT "_3_"."s_id"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FROM "_1_"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	INNER JOIN "_2_" ON "_2_"."id" = "_1_"."clb_id"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	INNER JOIN "_3_" ON "_3_"."id" = "_2_"."t_id"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	INNER JOIN "_4_" ON "_1_"."id" = "_4_"."tmp_id"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WHERE "_4_"."st_id" = 6251961 AND "_4_"."deleted_at" IS NULL) </a:t>
            </a:r>
            <a:endParaRPr lang="ru-RU" sz="13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1300" dirty="0">
                <a:latin typeface="Consolas" panose="020B0609020204030204" pitchFamily="49" charset="0"/>
              </a:rPr>
              <a:t>  </a:t>
            </a:r>
            <a:r>
              <a:rPr lang="en-US" sz="1300" dirty="0">
                <a:latin typeface="Consolas" panose="020B0609020204030204" pitchFamily="49" charset="0"/>
              </a:rPr>
              <a:t>AND "_1_"."m_id" = 192 AND "_1_"."clb_id" IN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(SELECT "_2_"."id"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FROM "_2_"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WHERE "_2_"."t_id" IN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300" dirty="0">
                <a:latin typeface="Consolas" panose="020B0609020204030204" pitchFamily="49" charset="0"/>
              </a:rPr>
              <a:t>		(SELECT "_3_"."id" FROM "_3_" WHERE "_3_"."s_id" = 262718)) AND ("_1_"."points" &gt; 0)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75871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 err="1"/>
              <a:t>query_stat_total.sql</a:t>
            </a:r>
            <a:endParaRPr sz="2400"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Помощники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4/47</a:t>
            </a:r>
            <a:endParaRPr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6248B9-FB65-4A56-868C-1584C4BA7C5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B3011-2885-45A6-81F9-EECEDB22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13" y="2466607"/>
            <a:ext cx="1409700" cy="1409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D52968-6593-4F1B-B2CD-4D23383DE7A5}"/>
              </a:ext>
            </a:extLst>
          </p:cNvPr>
          <p:cNvSpPr txBox="1"/>
          <p:nvPr/>
        </p:nvSpPr>
        <p:spPr>
          <a:xfrm>
            <a:off x="598813" y="3947025"/>
            <a:ext cx="3017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https://pgday.ru/ru/2021/papers/275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5E4F9-9CEC-4973-9CC5-4BA2A4755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925" y="2466308"/>
            <a:ext cx="1400175" cy="1400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762478-00D4-46A1-A556-D4FF11812A86}"/>
              </a:ext>
            </a:extLst>
          </p:cNvPr>
          <p:cNvSpPr txBox="1"/>
          <p:nvPr/>
        </p:nvSpPr>
        <p:spPr>
          <a:xfrm>
            <a:off x="6817172" y="3947025"/>
            <a:ext cx="859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Скачать</a:t>
            </a:r>
          </a:p>
        </p:txBody>
      </p:sp>
    </p:spTree>
    <p:extLst>
      <p:ext uri="{BB962C8B-B14F-4D97-AF65-F5344CB8AC3E}">
        <p14:creationId xmlns:p14="http://schemas.microsoft.com/office/powerpoint/2010/main" val="13483370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51223"/>
            <a:ext cx="8261046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b="1" i="0" dirty="0" err="1">
                <a:solidFill>
                  <a:srgbClr val="1D1C1D"/>
                </a:solidFill>
                <a:effectLst/>
                <a:latin typeface="+mn-lt"/>
              </a:rPr>
              <a:t>from_collapse_limit</a:t>
            </a:r>
            <a:r>
              <a:rPr lang="ru-RU" sz="2000" b="1" i="0" dirty="0">
                <a:solidFill>
                  <a:srgbClr val="1D1C1D"/>
                </a:solidFill>
                <a:effectLst/>
                <a:latin typeface="+mn-lt"/>
              </a:rPr>
              <a:t> </a:t>
            </a:r>
            <a:r>
              <a:rPr lang="ru-RU" sz="2000" b="0" i="0" dirty="0">
                <a:solidFill>
                  <a:srgbClr val="1D1C1D"/>
                </a:solidFill>
                <a:effectLst/>
                <a:latin typeface="+mn-lt"/>
              </a:rPr>
              <a:t>- Задаёт максимальное число элементов в списке FROM, до которого планировщик будет объединять вложенные запросы с внешним запросом.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000" b="0" i="0" dirty="0">
                <a:solidFill>
                  <a:srgbClr val="1D1C1D"/>
                </a:solidFill>
                <a:effectLst/>
                <a:latin typeface="+mn-lt"/>
              </a:rPr>
              <a:t>При меньших значениях сокращается время планирования, но план запроса может стать менее эффективным.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ru-RU" sz="2000" dirty="0">
              <a:latin typeface="+mn-lt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b="1" i="0" dirty="0" err="1">
                <a:solidFill>
                  <a:srgbClr val="1D1C1D"/>
                </a:solidFill>
                <a:effectLst/>
                <a:latin typeface="+mn-lt"/>
              </a:rPr>
              <a:t>join_collapse_limit</a:t>
            </a:r>
            <a:r>
              <a:rPr lang="ru-RU" sz="2000" b="1" dirty="0">
                <a:solidFill>
                  <a:srgbClr val="1D1C1D"/>
                </a:solidFill>
                <a:latin typeface="+mn-lt"/>
              </a:rPr>
              <a:t> </a:t>
            </a:r>
            <a:r>
              <a:rPr lang="ru-RU" sz="2000" dirty="0">
                <a:solidFill>
                  <a:srgbClr val="1D1C1D"/>
                </a:solidFill>
                <a:latin typeface="+mn-lt"/>
              </a:rPr>
              <a:t>- Задаёт максимальное количество элементов в списке FROM, до достижения которого планировщик будет сносить в него явные конструкции JOIN (за исключением FULL JOIN).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ru-RU" sz="2000" dirty="0">
                <a:solidFill>
                  <a:srgbClr val="1D1C1D"/>
                </a:solidFill>
                <a:latin typeface="+mn-lt"/>
              </a:rPr>
              <a:t>При меньших значениях сокращается время планирования, но план запроса может стать менее эффективным.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1600" dirty="0">
              <a:latin typeface="+mn-lt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40/47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300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51223"/>
            <a:ext cx="8261046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from_collapse_limit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join_collapse_limit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  = 8 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dirty="0">
                <a:solidFill>
                  <a:srgbClr val="1D1C1D"/>
                </a:solidFill>
                <a:latin typeface="Consolas" panose="020B0609020204030204" pitchFamily="49" charset="0"/>
              </a:rPr>
              <a:t>		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Execution Time: 640.367 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ms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ru-RU" sz="2000" dirty="0">
                <a:latin typeface="Consolas" panose="020B0609020204030204" pitchFamily="49" charset="0"/>
              </a:rPr>
              <a:t>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41/47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4512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51223"/>
            <a:ext cx="8261046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from_collapse_limit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join_collapse_limit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  = 8 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dirty="0">
                <a:solidFill>
                  <a:srgbClr val="1D1C1D"/>
                </a:solidFill>
                <a:latin typeface="Consolas" panose="020B0609020204030204" pitchFamily="49" charset="0"/>
              </a:rPr>
              <a:t>		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Execution Time: 640.367 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ms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ru-RU" sz="2000" dirty="0">
                <a:latin typeface="Consolas" panose="020B0609020204030204" pitchFamily="49" charset="0"/>
              </a:rPr>
              <a:t>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from_collapse_limit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join_collapse_limit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  = 10 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dirty="0">
                <a:solidFill>
                  <a:srgbClr val="1D1C1D"/>
                </a:solidFill>
                <a:latin typeface="Consolas" panose="020B0609020204030204" pitchFamily="49" charset="0"/>
              </a:rPr>
              <a:t>		</a:t>
            </a:r>
            <a:r>
              <a:rPr lang="en-US" sz="2000" b="0" i="0" dirty="0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Execution Time: 2.675 </a:t>
            </a:r>
            <a:r>
              <a:rPr lang="en-US" sz="2000" b="0" i="0" dirty="0" err="1">
                <a:solidFill>
                  <a:srgbClr val="1D1C1D"/>
                </a:solidFill>
                <a:effectLst/>
                <a:latin typeface="Consolas" panose="020B0609020204030204" pitchFamily="49" charset="0"/>
              </a:rPr>
              <a:t>ms</a:t>
            </a:r>
            <a:endParaRPr sz="16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Примеры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42/47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8B282A-3885-4AFE-88FF-CCBE8290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727" y="2571750"/>
            <a:ext cx="1562100" cy="156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58087-AD94-499B-88C0-E9A8B9B284ED}"/>
              </a:ext>
            </a:extLst>
          </p:cNvPr>
          <p:cNvSpPr txBox="1"/>
          <p:nvPr/>
        </p:nvSpPr>
        <p:spPr>
          <a:xfrm>
            <a:off x="598813" y="3762855"/>
            <a:ext cx="4528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https://habr.com/ru/company/postgrespro/blog/574702/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4595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480916" y="3037617"/>
            <a:ext cx="2592484" cy="150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9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571"/>
              <a:buFont typeface="Arial"/>
              <a:buNone/>
            </a:pPr>
            <a:r>
              <a:rPr lang="ru-RU" dirty="0"/>
              <a:t>Выводы</a:t>
            </a:r>
            <a:endParaRPr dirty="0"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4294967295"/>
          </p:nvPr>
        </p:nvSpPr>
        <p:spPr>
          <a:xfrm>
            <a:off x="480917" y="1025360"/>
            <a:ext cx="2592484" cy="152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 sz="12000" b="1" dirty="0"/>
              <a:t>3</a:t>
            </a:r>
            <a:endParaRPr sz="120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850605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b="1" dirty="0"/>
              <a:t>Не все вопросы можно решить созданием индексов (но некоторые можно).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Выводы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44/47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850605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b="1" dirty="0"/>
              <a:t>Не все вопросы можно решить созданием индексов (но некоторые можно).</a:t>
            </a:r>
          </a:p>
          <a:p>
            <a:r>
              <a:rPr lang="ru-RU" b="1" dirty="0"/>
              <a:t>Нужно подходить творчески к вопросу оптимизации работы с запросами.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Выводы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45/47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335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850605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ru-RU" b="1" dirty="0"/>
              <a:t>Не все вопросы можно решить созданием индексов (но некоторые можно).</a:t>
            </a:r>
          </a:p>
          <a:p>
            <a:r>
              <a:rPr lang="ru-RU" b="1" dirty="0"/>
              <a:t>Нужно подходить творчески к вопросу оптимизации работы с запросами.</a:t>
            </a:r>
          </a:p>
          <a:p>
            <a:r>
              <a:rPr lang="ru-RU" b="1" dirty="0"/>
              <a:t>Есть многое на свете, друг Горацио, что и не снилось нашим мудрецам.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Выводы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46/47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38682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59919" y="1091703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46939" indent="0">
              <a:buNone/>
            </a:pPr>
            <a:r>
              <a:rPr lang="ru-RU" sz="2400" b="1" dirty="0">
                <a:latin typeface="+mj-lt"/>
              </a:rPr>
              <a:t>Спасибо за внимание!</a:t>
            </a:r>
          </a:p>
          <a:p>
            <a:pPr marL="146939" indent="0">
              <a:buNone/>
            </a:pPr>
            <a:endParaRPr lang="ru-RU" sz="2400" b="1" dirty="0">
              <a:latin typeface="+mj-lt"/>
            </a:endParaRPr>
          </a:p>
          <a:p>
            <a:pPr marL="146939" indent="0">
              <a:buNone/>
            </a:pPr>
            <a:endParaRPr lang="ru-RU" sz="2400" b="1" dirty="0">
              <a:latin typeface="+mj-lt"/>
            </a:endParaRPr>
          </a:p>
          <a:p>
            <a:pPr marL="146939" indent="0">
              <a:buNone/>
            </a:pPr>
            <a:r>
              <a:rPr lang="ru-RU" sz="2400" b="1" dirty="0">
                <a:latin typeface="+mj-lt"/>
              </a:rPr>
              <a:t>Вопросы?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Александр Никитин, </a:t>
            </a:r>
            <a:r>
              <a:rPr lang="en-US" dirty="0"/>
              <a:t>alexander.nikitin@dataegret.com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en-US" dirty="0" err="1"/>
              <a:t>DataEgret</a:t>
            </a:r>
            <a:r>
              <a:rPr lang="en-US" dirty="0"/>
              <a:t>, </a:t>
            </a:r>
            <a:r>
              <a:rPr lang="en-US" dirty="0" err="1"/>
              <a:t>PgConf.Russia</a:t>
            </a:r>
            <a:r>
              <a:rPr lang="en-US" dirty="0"/>
              <a:t> 2021</a:t>
            </a:r>
            <a:endParaRPr dirty="0"/>
          </a:p>
        </p:txBody>
      </p:sp>
      <p:pic>
        <p:nvPicPr>
          <p:cNvPr id="3" name="Рисунок 2" descr="Изображение выглядит как ткань,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AE0AFE8D-EBAE-4B52-A2DF-740B0B24F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63" y="1633537"/>
            <a:ext cx="4317303" cy="28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3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44645"/>
            <a:ext cx="8261046" cy="340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----------------------------------------------------------------------------total time:     25:42:36 (IO: 0.99%)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 total queries:  77,966,682 (unique: 2,103)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 report for all databases, version 0.9.5 @ PostgreSQL 11.7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 tracking top 10000 queries, utilities on, logging 50ms+ queries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endParaRPr lang="en-US" sz="15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=====================================================</a:t>
            </a:r>
            <a:endParaRPr lang="ru-RU" sz="15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pos:1    total time: 11:07:00 (43.2%, CPU: 43.7%, IO: 0.0%)      calls: 4,434 (0.01%)    </a:t>
            </a:r>
            <a:r>
              <a:rPr lang="en-US" sz="1500" dirty="0" err="1">
                <a:latin typeface="Consolas" panose="020B0609020204030204" pitchFamily="49" charset="0"/>
              </a:rPr>
              <a:t>avg_time</a:t>
            </a:r>
            <a:r>
              <a:rPr lang="en-US" sz="1500" dirty="0">
                <a:latin typeface="Consolas" panose="020B0609020204030204" pitchFamily="49" charset="0"/>
              </a:rPr>
              <a:t>: 9025.74ms (IO: 0.0%)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 user: user1     </a:t>
            </a:r>
            <a:r>
              <a:rPr lang="en-US" sz="1500" dirty="0" err="1">
                <a:latin typeface="Consolas" panose="020B0609020204030204" pitchFamily="49" charset="0"/>
              </a:rPr>
              <a:t>db</a:t>
            </a:r>
            <a:r>
              <a:rPr lang="en-US" sz="1500" dirty="0">
                <a:latin typeface="Consolas" panose="020B0609020204030204" pitchFamily="49" charset="0"/>
              </a:rPr>
              <a:t>: </a:t>
            </a:r>
            <a:r>
              <a:rPr lang="en-US" sz="1500" dirty="0" err="1">
                <a:latin typeface="Consolas" panose="020B0609020204030204" pitchFamily="49" charset="0"/>
              </a:rPr>
              <a:t>db_name</a:t>
            </a:r>
            <a:r>
              <a:rPr lang="en-US" sz="1500" dirty="0">
                <a:latin typeface="Consolas" panose="020B0609020204030204" pitchFamily="49" charset="0"/>
              </a:rPr>
              <a:t>   rows: 12,817 (0.00%)    query: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 SELECT </a:t>
            </a:r>
            <a:r>
              <a:rPr lang="en-US" sz="1500" dirty="0" err="1">
                <a:latin typeface="Consolas" panose="020B0609020204030204" pitchFamily="49" charset="0"/>
              </a:rPr>
              <a:t>tote_location</a:t>
            </a:r>
            <a:r>
              <a:rPr lang="en-US" sz="1500" dirty="0">
                <a:latin typeface="Consolas" panose="020B0609020204030204" pitchFamily="49" charset="0"/>
              </a:rPr>
              <a:t>, COUNT(</a:t>
            </a:r>
            <a:r>
              <a:rPr lang="en-US" sz="1500" dirty="0" err="1">
                <a:latin typeface="Consolas" panose="020B0609020204030204" pitchFamily="49" charset="0"/>
              </a:rPr>
              <a:t>tote_location</a:t>
            </a:r>
            <a:r>
              <a:rPr lang="en-US" sz="1500" dirty="0">
                <a:latin typeface="Consolas" panose="020B0609020204030204" pitchFamily="49" charset="0"/>
              </a:rPr>
              <a:t>) FROM (SELECT * FROM (SELECT </a:t>
            </a:r>
            <a:r>
              <a:rPr lang="en-US" sz="1500" dirty="0" err="1">
                <a:latin typeface="Consolas" panose="020B0609020204030204" pitchFamily="49" charset="0"/>
              </a:rPr>
              <a:t>B.tote_name</a:t>
            </a:r>
            <a:r>
              <a:rPr lang="en-US" sz="1500" dirty="0">
                <a:latin typeface="Consolas" panose="020B0609020204030204" pitchFamily="49" charset="0"/>
              </a:rPr>
              <a:t>, </a:t>
            </a:r>
            <a:r>
              <a:rPr lang="en-US" sz="1500" dirty="0" err="1">
                <a:latin typeface="Consolas" panose="020B0609020204030204" pitchFamily="49" charset="0"/>
              </a:rPr>
              <a:t>B.tote_state</a:t>
            </a:r>
            <a:r>
              <a:rPr lang="en-US" sz="1500" dirty="0">
                <a:latin typeface="Consolas" panose="020B0609020204030204" pitchFamily="49" charset="0"/>
              </a:rPr>
              <a:t>, (CASE </a:t>
            </a:r>
            <a:r>
              <a:rPr lang="en-US" sz="1500" dirty="0" err="1">
                <a:latin typeface="Consolas" panose="020B0609020204030204" pitchFamily="49" charset="0"/>
              </a:rPr>
              <a:t>B.tote_location</a:t>
            </a:r>
            <a:endParaRPr lang="en-US" sz="1500" dirty="0">
              <a:latin typeface="Consolas" panose="020B0609020204030204" pitchFamily="49" charset="0"/>
            </a:endParaRP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500" dirty="0">
                <a:latin typeface="Consolas" panose="020B0609020204030204" pitchFamily="49" charset="0"/>
              </a:rPr>
              <a:t>     WHEN $1</a:t>
            </a:r>
            <a:r>
              <a:rPr lang="ru-RU" sz="1500" dirty="0">
                <a:latin typeface="Consolas" panose="020B0609020204030204" pitchFamily="49" charset="0"/>
              </a:rPr>
              <a:t>….</a:t>
            </a:r>
            <a:endParaRPr lang="en-US" sz="1500" dirty="0">
              <a:latin typeface="Consolas" panose="020B0609020204030204" pitchFamily="49" charset="0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Помощники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5/47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11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97273"/>
            <a:ext cx="8261046" cy="334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latin typeface="Consolas" panose="020B0609020204030204" pitchFamily="49" charset="0"/>
              </a:rPr>
              <a:t>2021-09-29 00:00:00.686 MSK 105770 </a:t>
            </a:r>
            <a:r>
              <a:rPr lang="en-US" sz="2400" dirty="0" err="1">
                <a:latin typeface="Consolas" panose="020B0609020204030204" pitchFamily="49" charset="0"/>
              </a:rPr>
              <a:t>user@db_name</a:t>
            </a:r>
            <a:r>
              <a:rPr lang="en-US" sz="2400" dirty="0">
                <a:latin typeface="Consolas" panose="020B0609020204030204" pitchFamily="49" charset="0"/>
              </a:rPr>
              <a:t> from 10.13.19.81 [vxid:53/174763983 txid:0] [SELECT] LOG:  duration: 100.494 </a:t>
            </a:r>
            <a:r>
              <a:rPr lang="en-US" sz="2400" dirty="0" err="1">
                <a:latin typeface="Consolas" panose="020B0609020204030204" pitchFamily="49" charset="0"/>
              </a:rPr>
              <a:t>ms</a:t>
            </a:r>
            <a:r>
              <a:rPr lang="en-US" sz="2400" dirty="0">
                <a:latin typeface="Consolas" panose="020B0609020204030204" pitchFamily="49" charset="0"/>
              </a:rPr>
              <a:t>  execute S_17: select totetransp0_.id as id1_1_, totetransp0_.created as created2_1_, totetransp0_.modified as modified3_1_, totetransp0_.version as version4_1_, totetransp0_.active_date as active_d5_1_, totetransp0_.complete_status as complete6_1_, totetransp0_.current_location_id as current15_1_, totetransp0_.destination_location_id as destina16_1_, totetransp0_.error_reason as error_re7_1_, totetransp0_.finished_date as finished8_1_, totetransp0_.forcedfinish as forcedfi9_1_, totetransp0_.number as number10_1_, totetransp0_.original_destination_location_id as origina17_1_, totetransp0_.source_location_id as source_18_1_, totetransp0_.status as status11_1_, totetransp0_.tote_number as tote_nu12_1_, totetransp0_.transport_batch_number as transpo13_1_, totetransp0_.type as type14_1_ from </a:t>
            </a:r>
            <a:r>
              <a:rPr lang="en-US" sz="2400" dirty="0" err="1">
                <a:latin typeface="Consolas" panose="020B0609020204030204" pitchFamily="49" charset="0"/>
              </a:rPr>
              <a:t>tote_transport_order</a:t>
            </a:r>
            <a:r>
              <a:rPr lang="en-US" sz="2400" dirty="0">
                <a:latin typeface="Consolas" panose="020B0609020204030204" pitchFamily="49" charset="0"/>
              </a:rPr>
              <a:t> totetransp0_ where totetransp0_.tote_number=$1 and (totetransp0_.status in ($2 , $3 , $4 , $5 , $6)) order by totetransp0_.modified desc limit $7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latin typeface="Consolas" panose="020B0609020204030204" pitchFamily="49" charset="0"/>
              </a:rPr>
              <a:t>2021-09-29 00:00:00.686 MSK 105770 </a:t>
            </a:r>
            <a:r>
              <a:rPr lang="en-US" sz="2400" dirty="0" err="1">
                <a:latin typeface="Consolas" panose="020B0609020204030204" pitchFamily="49" charset="0"/>
              </a:rPr>
              <a:t>user@db_name</a:t>
            </a:r>
            <a:r>
              <a:rPr lang="en-US" sz="2400" dirty="0">
                <a:latin typeface="Consolas" panose="020B0609020204030204" pitchFamily="49" charset="0"/>
              </a:rPr>
              <a:t> from 10.13.19.81 [vxid:53/174763983 txid:0] [SELECT] DETAIL:  parameters: $1 = 'T0000000</a:t>
            </a:r>
            <a:r>
              <a:rPr lang="ru-RU" sz="2400" dirty="0">
                <a:latin typeface="Consolas" panose="020B0609020204030204" pitchFamily="49" charset="0"/>
              </a:rPr>
              <a:t>5</a:t>
            </a:r>
            <a:r>
              <a:rPr lang="en-US" sz="2400" dirty="0">
                <a:latin typeface="Consolas" panose="020B0609020204030204" pitchFamily="49" charset="0"/>
              </a:rPr>
              <a:t>212', $2 = 'CREATED', $3 = 'ACTIVE', $4 = 'FINISHED', $5 = 'CANCELLED', $6 = 'ERROR', $7 = '1'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Помощники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6/47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2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197273"/>
            <a:ext cx="8261046" cy="3348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latin typeface="Consolas" panose="020B0609020204030204" pitchFamily="49" charset="0"/>
              </a:rPr>
              <a:t>2021-09-29 00:00:00.686 MSK 105770 </a:t>
            </a:r>
            <a:r>
              <a:rPr lang="en-US" sz="2400" dirty="0" err="1">
                <a:latin typeface="Consolas" panose="020B0609020204030204" pitchFamily="49" charset="0"/>
              </a:rPr>
              <a:t>user@db_name</a:t>
            </a:r>
            <a:r>
              <a:rPr lang="en-US" sz="2400" dirty="0">
                <a:latin typeface="Consolas" panose="020B0609020204030204" pitchFamily="49" charset="0"/>
              </a:rPr>
              <a:t> from 10.13.19.81 [vxid:53/174763983 txid:0] [SELECT] LOG:  duration: 100.494 </a:t>
            </a:r>
            <a:r>
              <a:rPr lang="en-US" sz="2400" dirty="0" err="1">
                <a:latin typeface="Consolas" panose="020B0609020204030204" pitchFamily="49" charset="0"/>
              </a:rPr>
              <a:t>ms</a:t>
            </a:r>
            <a:r>
              <a:rPr lang="en-US" sz="2400" dirty="0">
                <a:latin typeface="Consolas" panose="020B0609020204030204" pitchFamily="49" charset="0"/>
              </a:rPr>
              <a:t>  execute S_17: select totetransp0_.id as id1_1_, totetransp0_.created as created2_1_, totetransp0_.modified as modified3_1_, totetransp0_.version as version4_1_, totetransp0_.active_date as active_d5_1_, totetransp0_.complete_status as complete6_1_, totetransp0_.current_location_id as current15_1_, totetransp0_.destination_location_id as destina16_1_, totetransp0_.error_reason as error_re7_1_, totetransp0_.finished_date as finished8_1_, totetransp0_.forcedfinish as forcedfi9_1_, totetransp0_.number as number10_1_, totetransp0_.original_destination_location_id as origina17_1_, totetransp0_.source_location_id as source_18_1_, totetransp0_.status as status11_1_, totetransp0_.tote_number as tote_nu12_1_, totetransp0_.transport_batch_number as transpo13_1_, totetransp0_.type as type14_1_ from </a:t>
            </a:r>
            <a:r>
              <a:rPr lang="en-US" sz="2400" dirty="0" err="1">
                <a:latin typeface="Consolas" panose="020B0609020204030204" pitchFamily="49" charset="0"/>
              </a:rPr>
              <a:t>tote_transport_order</a:t>
            </a:r>
            <a:r>
              <a:rPr lang="en-US" sz="2400" dirty="0">
                <a:latin typeface="Consolas" panose="020B0609020204030204" pitchFamily="49" charset="0"/>
              </a:rPr>
              <a:t> totetransp0_ where totetransp0_.tote_number=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$1</a:t>
            </a:r>
            <a:r>
              <a:rPr lang="en-US" sz="2400" dirty="0">
                <a:latin typeface="Consolas" panose="020B0609020204030204" pitchFamily="49" charset="0"/>
              </a:rPr>
              <a:t> and (totetransp0_.status in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($2 , $3 , $4 , $5 , $6</a:t>
            </a:r>
            <a:r>
              <a:rPr lang="en-US" sz="2400" dirty="0">
                <a:latin typeface="Consolas" panose="020B0609020204030204" pitchFamily="49" charset="0"/>
              </a:rPr>
              <a:t>)) order by totetransp0_.modified desc limit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$7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400" dirty="0">
                <a:latin typeface="Consolas" panose="020B0609020204030204" pitchFamily="49" charset="0"/>
              </a:rPr>
              <a:t>2021-09-29 00:00:00.686 MSK 105770 </a:t>
            </a:r>
            <a:r>
              <a:rPr lang="en-US" sz="2400" dirty="0" err="1">
                <a:latin typeface="Consolas" panose="020B0609020204030204" pitchFamily="49" charset="0"/>
              </a:rPr>
              <a:t>user@db_name</a:t>
            </a:r>
            <a:r>
              <a:rPr lang="en-US" sz="2400" dirty="0">
                <a:latin typeface="Consolas" panose="020B0609020204030204" pitchFamily="49" charset="0"/>
              </a:rPr>
              <a:t> from 10.13.19.81 [vxid:53/174763983 txid:0] [SELECT] DETAIL:  parameters: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$1</a:t>
            </a:r>
            <a:r>
              <a:rPr lang="en-US" sz="2400" dirty="0">
                <a:latin typeface="Consolas" panose="020B0609020204030204" pitchFamily="49" charset="0"/>
              </a:rPr>
              <a:t> = 'T0000000</a:t>
            </a:r>
            <a:r>
              <a:rPr lang="ru-RU" sz="2400" dirty="0">
                <a:latin typeface="Consolas" panose="020B0609020204030204" pitchFamily="49" charset="0"/>
              </a:rPr>
              <a:t>5</a:t>
            </a:r>
            <a:r>
              <a:rPr lang="en-US" sz="2400" dirty="0">
                <a:latin typeface="Consolas" panose="020B0609020204030204" pitchFamily="49" charset="0"/>
              </a:rPr>
              <a:t>212',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$2</a:t>
            </a:r>
            <a:r>
              <a:rPr lang="en-US" sz="2400" dirty="0">
                <a:latin typeface="Consolas" panose="020B0609020204030204" pitchFamily="49" charset="0"/>
              </a:rPr>
              <a:t> = 'CREATED',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$3</a:t>
            </a:r>
            <a:r>
              <a:rPr lang="en-US" sz="2400" dirty="0">
                <a:latin typeface="Consolas" panose="020B0609020204030204" pitchFamily="49" charset="0"/>
              </a:rPr>
              <a:t> = 'ACTIVE',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$4</a:t>
            </a:r>
            <a:r>
              <a:rPr lang="en-US" sz="2400" dirty="0">
                <a:latin typeface="Consolas" panose="020B0609020204030204" pitchFamily="49" charset="0"/>
              </a:rPr>
              <a:t> = 'FINISHED',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$5</a:t>
            </a:r>
            <a:r>
              <a:rPr lang="en-US" sz="2400" dirty="0">
                <a:latin typeface="Consolas" panose="020B0609020204030204" pitchFamily="49" charset="0"/>
              </a:rPr>
              <a:t> = 'CANCELLED',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$6</a:t>
            </a:r>
            <a:r>
              <a:rPr lang="en-US" sz="2400" dirty="0">
                <a:latin typeface="Consolas" panose="020B0609020204030204" pitchFamily="49" charset="0"/>
              </a:rPr>
              <a:t> = 'ERROR',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$7</a:t>
            </a:r>
            <a:r>
              <a:rPr lang="en-US" sz="2400" dirty="0">
                <a:latin typeface="Consolas" panose="020B0609020204030204" pitchFamily="49" charset="0"/>
              </a:rPr>
              <a:t> = '1'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Помощники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9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1850605"/>
            <a:ext cx="8261046" cy="269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select </a:t>
            </a:r>
            <a:r>
              <a:rPr lang="en-US" sz="2000" dirty="0" err="1">
                <a:solidFill>
                  <a:schemeClr val="tx1"/>
                </a:solidFill>
                <a:latin typeface="Consolas" panose="020B0609020204030204" pitchFamily="49" charset="0"/>
              </a:rPr>
              <a:t>replace_parameters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($$</a:t>
            </a: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</a:rPr>
              <a:t>query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$$,$$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parameters</a:t>
            </a:r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</a:rPr>
              <a:t>$$);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Помощники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8/47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843A5E-EF3F-4386-A893-61CA59D41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3413" y="250507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4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445789" y="907823"/>
            <a:ext cx="8261046" cy="3637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CREATE OR REPLACE FUNCTION 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replace_parameters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(query text, parameters text)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RETURNS TEXT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AS $body$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DECLARE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	rec record;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	SQL text;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BEGIN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SQL := '';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FOR rec IN (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SELECT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  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array_to_string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(REGEXP_MATCHES(parameters, '(?&lt;=\$)(.*?)(?=\ )', 'g'), ';') AS 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arg_no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,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ru-RU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array_to_string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(REGEXP_MATCHES(parameters, '(?&lt;=\= )(.*?)(?=(,\ \$\d+|$))', 'g'), ';') AS 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arg_val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  LOOP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ru-RU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   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SQL:=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regexp_replace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(query, '\$'||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rec.arg_no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||'(?!\d)', rec.arg_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val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,'g'); 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	</a:t>
            </a:r>
            <a:r>
              <a:rPr lang="ru-RU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   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query := 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sql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      END LOOP;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    return 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sql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END;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$body$</a:t>
            </a:r>
          </a:p>
          <a:p>
            <a:pPr marL="204140" lvl="0" indent="-122479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286"/>
              <a:buNone/>
            </a:pP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LANGUAGE '</a:t>
            </a:r>
            <a:r>
              <a:rPr lang="en-US" sz="1050" dirty="0" err="1">
                <a:solidFill>
                  <a:schemeClr val="tx1"/>
                </a:solidFill>
                <a:latin typeface="Consolas" panose="020B0609020204030204" pitchFamily="49" charset="0"/>
              </a:rPr>
              <a:t>plpgsql</a:t>
            </a:r>
            <a:r>
              <a:rPr lang="en-US" sz="1050" dirty="0">
                <a:solidFill>
                  <a:schemeClr val="tx1"/>
                </a:solidFill>
                <a:latin typeface="Consolas" panose="020B0609020204030204" pitchFamily="49" charset="0"/>
              </a:rPr>
              <a:t>';</a:t>
            </a: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459919" y="-1"/>
            <a:ext cx="8192930" cy="803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4312D"/>
              </a:buClr>
              <a:buSzPts val="2143"/>
              <a:buFont typeface="Arial"/>
              <a:buNone/>
            </a:pPr>
            <a:r>
              <a:rPr lang="ru-RU" dirty="0"/>
              <a:t>Помощники</a:t>
            </a:r>
            <a:endParaRPr dirty="0"/>
          </a:p>
        </p:txBody>
      </p:sp>
      <p:sp>
        <p:nvSpPr>
          <p:cNvPr id="182" name="Google Shape;182;p21"/>
          <p:cNvSpPr txBox="1">
            <a:spLocks noGrp="1"/>
          </p:cNvSpPr>
          <p:nvPr>
            <p:ph type="ftr" idx="11"/>
          </p:nvPr>
        </p:nvSpPr>
        <p:spPr>
          <a:xfrm>
            <a:off x="459919" y="4616516"/>
            <a:ext cx="5655431" cy="434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9/47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989055"/>
      </p:ext>
    </p:extLst>
  </p:cSld>
  <p:clrMapOvr>
    <a:masterClrMapping/>
  </p:clrMapOvr>
</p:sld>
</file>

<file path=ppt/theme/theme1.xml><?xml version="1.0" encoding="utf-8"?>
<a:theme xmlns:a="http://schemas.openxmlformats.org/drawingml/2006/main" name="DE_Theme">
  <a:themeElements>
    <a:clrScheme name="data_egret">
      <a:dk1>
        <a:srgbClr val="2D2D2D"/>
      </a:dk1>
      <a:lt1>
        <a:srgbClr val="FFFFFF"/>
      </a:lt1>
      <a:dk2>
        <a:srgbClr val="FCC858"/>
      </a:dk2>
      <a:lt2>
        <a:srgbClr val="E8E9E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_Theme">
  <a:themeElements>
    <a:clrScheme name="data_egret">
      <a:dk1>
        <a:srgbClr val="2D2D2D"/>
      </a:dk1>
      <a:lt1>
        <a:srgbClr val="FFFFFF"/>
      </a:lt1>
      <a:dk2>
        <a:srgbClr val="FCC858"/>
      </a:dk2>
      <a:lt2>
        <a:srgbClr val="E8E9E9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19186</TotalTime>
  <Words>5783</Words>
  <Application>Microsoft Office PowerPoint</Application>
  <PresentationFormat>Экран (16:9)</PresentationFormat>
  <Paragraphs>517</Paragraphs>
  <Slides>47</Slides>
  <Notes>47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Gill Sans</vt:lpstr>
      <vt:lpstr>Open Sans</vt:lpstr>
      <vt:lpstr>Consolas</vt:lpstr>
      <vt:lpstr>DE_Theme</vt:lpstr>
      <vt:lpstr>DE_Theme</vt:lpstr>
      <vt:lpstr>Работа с запросами с точки зрения DBA</vt:lpstr>
      <vt:lpstr>Презентация PowerPoint</vt:lpstr>
      <vt:lpstr>Помощники</vt:lpstr>
      <vt:lpstr>Помощники</vt:lpstr>
      <vt:lpstr>Помощники</vt:lpstr>
      <vt:lpstr>Помощники</vt:lpstr>
      <vt:lpstr>Помощники</vt:lpstr>
      <vt:lpstr>Помощники</vt:lpstr>
      <vt:lpstr>Помощники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Примеры</vt:lpstr>
      <vt:lpstr>Выводы</vt:lpstr>
      <vt:lpstr>Выводы</vt:lpstr>
      <vt:lpstr>Выводы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запросами с точки зрения DBA</dc:title>
  <dc:creator>Александр Никитин</dc:creator>
  <cp:lastModifiedBy>Александр Никитин</cp:lastModifiedBy>
  <cp:revision>11</cp:revision>
  <dcterms:modified xsi:type="dcterms:W3CDTF">2021-10-21T03:58:55Z</dcterms:modified>
</cp:coreProperties>
</file>